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4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tif"/><Relationship Id="rId7" Type="http://schemas.openxmlformats.org/officeDocument/2006/relationships/image" Target="../media/image1.jpe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igure 1. PD-L1 expression is not a promising predictive biomarker of anti-PD-1 therapy on NSCLC patients"/>
          <p:cNvSpPr txBox="1"/>
          <p:nvPr/>
        </p:nvSpPr>
        <p:spPr>
          <a:xfrm rot="16200000">
            <a:off x="-3984476" y="4462120"/>
            <a:ext cx="907867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Figure 1. PD-L1 expression is not a promising predictive biomarker of anti-PD-1 therapy on NSCLC patients</a:t>
            </a:r>
          </a:p>
        </p:txBody>
      </p:sp>
      <p:grpSp>
        <p:nvGrpSpPr>
          <p:cNvPr id="122" name="그룹"/>
          <p:cNvGrpSpPr/>
          <p:nvPr/>
        </p:nvGrpSpPr>
        <p:grpSpPr>
          <a:xfrm rot="16200000">
            <a:off x="2408914" y="-486979"/>
            <a:ext cx="8586100" cy="10909917"/>
            <a:chOff x="0" y="0"/>
            <a:chExt cx="8586098" cy="10909916"/>
          </a:xfrm>
        </p:grpSpPr>
        <p:pic>
          <p:nvPicPr>
            <p:cNvPr id="12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86099" cy="5507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414045"/>
              <a:ext cx="8586099" cy="5495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upplementary Figure S3. Shap-value and feature interaction score"/>
          <p:cNvSpPr txBox="1"/>
          <p:nvPr/>
        </p:nvSpPr>
        <p:spPr>
          <a:xfrm>
            <a:off x="1755582" y="440542"/>
            <a:ext cx="1017586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Supplementary Figure S3. Shap-value and feature interaction score</a:t>
            </a:r>
          </a:p>
        </p:txBody>
      </p:sp>
      <p:pic>
        <p:nvPicPr>
          <p:cNvPr id="269" name="shap_dependency_Brain metastasis at baseline_Certain non-measurable tumor lesions.png" descr="shap_dependency_Brain metastasis at baseline_Certain non-measurable tumor les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064" y="1255271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hap_dependency_Certain non-measurable tumor lesions_Neutrophil to lymphocyte ratio.png" descr="shap_dependency_Certain non-measurable tumor lesions_Neutrophil to lymphocyte rat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4064" y="6571500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hap_dependency_ECOG_Neutrophil to lymphocyte ratio.png" descr="shap_dependency_ECOG_Neutrophil to lymphocyte rati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4064" y="3913385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hap_dependency_Gender_Neutrophil to lymphocyte ratio.png" descr="shap_dependency_Gender_Neutrophil to lymphocyte rati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82964" y="1255271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hap_dependency_Neutrophil to lymphocyte ratio_Certain non-measurable tumor lesions.png" descr="shap_dependency_Neutrophil to lymphocyte ratio_Certain non-measurable tumor lesion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04064" y="6571500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hap_dependency_PD-L1 percent_Certain non-measurable tumor lesions.png" descr="shap_dependency_PD-L1 percent_Certain non-measurable tumor lesio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4064" y="6571500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hap_dependency_Smoking years_Certain non-measurable tumor lesions.png" descr="shap_dependency_Smoking years_Certain non-measurable tumor lesion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04064" y="3913385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hap_dependency_Smoking years_PD-L1 percent.png" descr="shap_dependency_Smoking years_PD-L1 percent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4064" y="3913385"/>
            <a:ext cx="381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hap_dependency_Tumor burden (measurable)_Neutrophil to lymphocyte ratio.png" descr="shap_dependency_Tumor burden (measurable)_Neutrophil to lymphocyte rati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92964" y="1255271"/>
            <a:ext cx="38100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"/>
          <p:cNvSpPr txBox="1"/>
          <p:nvPr/>
        </p:nvSpPr>
        <p:spPr>
          <a:xfrm>
            <a:off x="279786" y="1498265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80" name="B"/>
          <p:cNvSpPr txBox="1"/>
          <p:nvPr/>
        </p:nvSpPr>
        <p:spPr>
          <a:xfrm>
            <a:off x="6686854" y="1498265"/>
            <a:ext cx="3288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81" name="Figure 1A-D. PD-L1 expression is not a promising predictive biomarker of anti-PD-1 therapy on NSCLC patients"/>
          <p:cNvSpPr txBox="1"/>
          <p:nvPr/>
        </p:nvSpPr>
        <p:spPr>
          <a:xfrm>
            <a:off x="0" y="-22681"/>
            <a:ext cx="1300480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Figure 1A-D. PD-L1 expression is not a promising predictive biomarker of anti-PD-1 therapy on NSCLC patients</a:t>
            </a:r>
          </a:p>
        </p:txBody>
      </p:sp>
      <p:sp>
        <p:nvSpPr>
          <p:cNvPr id="282" name="C"/>
          <p:cNvSpPr txBox="1"/>
          <p:nvPr/>
        </p:nvSpPr>
        <p:spPr>
          <a:xfrm>
            <a:off x="6686854" y="5316973"/>
            <a:ext cx="3401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</a:t>
            </a:r>
          </a:p>
        </p:txBody>
      </p:sp>
      <p:grpSp>
        <p:nvGrpSpPr>
          <p:cNvPr id="285" name="그룹"/>
          <p:cNvGrpSpPr/>
          <p:nvPr/>
        </p:nvGrpSpPr>
        <p:grpSpPr>
          <a:xfrm>
            <a:off x="6845655" y="1728795"/>
            <a:ext cx="6078172" cy="7109052"/>
            <a:chOff x="0" y="0"/>
            <a:chExt cx="6078171" cy="7109051"/>
          </a:xfrm>
        </p:grpSpPr>
        <p:pic>
          <p:nvPicPr>
            <p:cNvPr id="283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87" y="0"/>
              <a:ext cx="5730083" cy="334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762040"/>
              <a:ext cx="6078172" cy="3347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330" y="1341405"/>
            <a:ext cx="6289809" cy="7603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igure 1E-F. PD-L1 expression is not a promising predictive biomarker of anti-PD-1 therapy on NSCLC patients"/>
          <p:cNvSpPr txBox="1"/>
          <p:nvPr/>
        </p:nvSpPr>
        <p:spPr>
          <a:xfrm>
            <a:off x="0" y="-50064"/>
            <a:ext cx="1300480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Figure 1E-F. PD-L1 expression is not a promising predictive biomarker of anti-PD-1 therapy on NSCLC patients</a:t>
            </a:r>
          </a:p>
        </p:txBody>
      </p:sp>
      <p:sp>
        <p:nvSpPr>
          <p:cNvPr id="289" name="anti-PD-1 responder…"/>
          <p:cNvSpPr txBox="1"/>
          <p:nvPr/>
        </p:nvSpPr>
        <p:spPr>
          <a:xfrm>
            <a:off x="2600794" y="1847304"/>
            <a:ext cx="2929383" cy="13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anti-PD-1 responder</a:t>
            </a:r>
          </a:p>
          <a:p>
            <a:pPr>
              <a:defRPr b="0"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PD-L1 (VENTANA) = 0%</a:t>
            </a:r>
          </a:p>
          <a:p>
            <a:pPr>
              <a:defRPr b="0" sz="2000"/>
            </a:pPr>
            <a:r>
              <a:t>PFS = 35.7 months</a:t>
            </a:r>
          </a:p>
          <a:p>
            <a:pPr>
              <a:defRPr b="0" sz="2000"/>
            </a:pPr>
            <a:r>
              <a:t>OS = 49.3 months</a:t>
            </a:r>
          </a:p>
        </p:txBody>
      </p:sp>
      <p:sp>
        <p:nvSpPr>
          <p:cNvPr id="290" name="anti-PD-1 non-responder…"/>
          <p:cNvSpPr txBox="1"/>
          <p:nvPr/>
        </p:nvSpPr>
        <p:spPr>
          <a:xfrm>
            <a:off x="8191254" y="1847304"/>
            <a:ext cx="3280157" cy="13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/>
            </a:pPr>
            <a:r>
              <a:rPr b="1"/>
              <a:t>anti-PD-1 non-responder</a:t>
            </a:r>
            <a:r>
              <a:t> </a:t>
            </a:r>
          </a:p>
          <a:p>
            <a:pPr>
              <a:defRPr b="0"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PD-L1 (22C3) = 100%</a:t>
            </a:r>
          </a:p>
          <a:p>
            <a:pPr>
              <a:defRPr b="0" sz="2000"/>
            </a:pPr>
            <a:r>
              <a:t>PFS = 1.2 months</a:t>
            </a:r>
          </a:p>
          <a:p>
            <a:pPr>
              <a:defRPr b="0" sz="2000"/>
            </a:pPr>
            <a:r>
              <a:t>OS = 2.17 months</a:t>
            </a:r>
          </a:p>
        </p:txBody>
      </p:sp>
      <p:sp>
        <p:nvSpPr>
          <p:cNvPr id="291" name="D"/>
          <p:cNvSpPr txBox="1"/>
          <p:nvPr/>
        </p:nvSpPr>
        <p:spPr>
          <a:xfrm>
            <a:off x="864512" y="1847304"/>
            <a:ext cx="3401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</a:t>
            </a:r>
          </a:p>
        </p:txBody>
      </p:sp>
      <p:sp>
        <p:nvSpPr>
          <p:cNvPr id="292" name="E"/>
          <p:cNvSpPr txBox="1"/>
          <p:nvPr/>
        </p:nvSpPr>
        <p:spPr>
          <a:xfrm>
            <a:off x="7046554" y="1847304"/>
            <a:ext cx="3118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</a:t>
            </a:r>
          </a:p>
        </p:txBody>
      </p:sp>
      <p:sp>
        <p:nvSpPr>
          <p:cNvPr id="293" name="Pre-treatment"/>
          <p:cNvSpPr txBox="1"/>
          <p:nvPr/>
        </p:nvSpPr>
        <p:spPr>
          <a:xfrm rot="16200000">
            <a:off x="220164" y="4432219"/>
            <a:ext cx="214640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Pre-treatment</a:t>
            </a:r>
          </a:p>
        </p:txBody>
      </p:sp>
      <p:sp>
        <p:nvSpPr>
          <p:cNvPr id="294" name="Post-treatment…"/>
          <p:cNvSpPr txBox="1"/>
          <p:nvPr/>
        </p:nvSpPr>
        <p:spPr>
          <a:xfrm rot="16200000">
            <a:off x="93215" y="7068972"/>
            <a:ext cx="24003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Post-treatment</a:t>
            </a:r>
          </a:p>
          <a:p>
            <a:pPr/>
            <a:r>
              <a:t>(cycle 8)</a:t>
            </a:r>
          </a:p>
        </p:txBody>
      </p:sp>
      <p:sp>
        <p:nvSpPr>
          <p:cNvPr id="295" name="Pre-treatment"/>
          <p:cNvSpPr txBox="1"/>
          <p:nvPr/>
        </p:nvSpPr>
        <p:spPr>
          <a:xfrm rot="16200000">
            <a:off x="6046253" y="4632963"/>
            <a:ext cx="214640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Pre-treatment</a:t>
            </a:r>
          </a:p>
        </p:txBody>
      </p:sp>
      <p:sp>
        <p:nvSpPr>
          <p:cNvPr id="296" name="Post-treatment…"/>
          <p:cNvSpPr txBox="1"/>
          <p:nvPr/>
        </p:nvSpPr>
        <p:spPr>
          <a:xfrm rot="16200000">
            <a:off x="5919303" y="7307234"/>
            <a:ext cx="24003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Post-treatment</a:t>
            </a:r>
          </a:p>
          <a:p>
            <a:pPr/>
            <a:r>
              <a:t>(cycle 2)</a:t>
            </a:r>
          </a:p>
        </p:txBody>
      </p:sp>
      <p:pic>
        <p:nvPicPr>
          <p:cNvPr id="29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260" y="3376372"/>
            <a:ext cx="4445001" cy="257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0260" y="6236476"/>
            <a:ext cx="4445001" cy="2567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6106" y="3376372"/>
            <a:ext cx="4445001" cy="2664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6106" y="6236476"/>
            <a:ext cx="4445001" cy="25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2016.2.11"/>
          <p:cNvSpPr txBox="1"/>
          <p:nvPr/>
        </p:nvSpPr>
        <p:spPr>
          <a:xfrm>
            <a:off x="1880260" y="3376372"/>
            <a:ext cx="1018135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solidFill>
                  <a:srgbClr val="FFFFFF"/>
                </a:solidFill>
              </a:defRPr>
            </a:lvl1pPr>
          </a:lstStyle>
          <a:p>
            <a:pPr/>
            <a:r>
              <a:t>2016.2.11</a:t>
            </a:r>
          </a:p>
        </p:txBody>
      </p:sp>
      <p:sp>
        <p:nvSpPr>
          <p:cNvPr id="302" name="2016.06.13"/>
          <p:cNvSpPr txBox="1"/>
          <p:nvPr/>
        </p:nvSpPr>
        <p:spPr>
          <a:xfrm>
            <a:off x="1880260" y="6236476"/>
            <a:ext cx="1131114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solidFill>
                  <a:srgbClr val="FFFFFF"/>
                </a:solidFill>
              </a:defRPr>
            </a:lvl1pPr>
          </a:lstStyle>
          <a:p>
            <a:pPr/>
            <a:r>
              <a:t>2016.06.13</a:t>
            </a:r>
          </a:p>
        </p:txBody>
      </p:sp>
      <p:sp>
        <p:nvSpPr>
          <p:cNvPr id="303" name="2017.8.16"/>
          <p:cNvSpPr txBox="1"/>
          <p:nvPr/>
        </p:nvSpPr>
        <p:spPr>
          <a:xfrm>
            <a:off x="7641160" y="3376372"/>
            <a:ext cx="1018135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solidFill>
                  <a:srgbClr val="FFFFFF"/>
                </a:solidFill>
              </a:defRPr>
            </a:lvl1pPr>
          </a:lstStyle>
          <a:p>
            <a:pPr/>
            <a:r>
              <a:t>2017.8.16</a:t>
            </a:r>
          </a:p>
        </p:txBody>
      </p:sp>
      <p:sp>
        <p:nvSpPr>
          <p:cNvPr id="304" name="2017.10.27"/>
          <p:cNvSpPr txBox="1"/>
          <p:nvPr/>
        </p:nvSpPr>
        <p:spPr>
          <a:xfrm>
            <a:off x="7646106" y="6236476"/>
            <a:ext cx="1131114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600">
                <a:solidFill>
                  <a:srgbClr val="FFFFFF"/>
                </a:solidFill>
              </a:defRPr>
            </a:lvl1pPr>
          </a:lstStyle>
          <a:p>
            <a:pPr/>
            <a:r>
              <a:t>2017.10.27</a:t>
            </a:r>
          </a:p>
        </p:txBody>
      </p:sp>
      <p:sp>
        <p:nvSpPr>
          <p:cNvPr id="305" name="선"/>
          <p:cNvSpPr/>
          <p:nvPr/>
        </p:nvSpPr>
        <p:spPr>
          <a:xfrm>
            <a:off x="2511894" y="4005163"/>
            <a:ext cx="1" cy="32784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선"/>
          <p:cNvSpPr/>
          <p:nvPr/>
        </p:nvSpPr>
        <p:spPr>
          <a:xfrm>
            <a:off x="2506777" y="6886439"/>
            <a:ext cx="1" cy="41862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선"/>
          <p:cNvSpPr/>
          <p:nvPr/>
        </p:nvSpPr>
        <p:spPr>
          <a:xfrm flipH="1">
            <a:off x="10853699" y="4763339"/>
            <a:ext cx="318035" cy="31803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선"/>
          <p:cNvSpPr/>
          <p:nvPr/>
        </p:nvSpPr>
        <p:spPr>
          <a:xfrm flipH="1">
            <a:off x="10914659" y="7204631"/>
            <a:ext cx="315532" cy="31553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선"/>
          <p:cNvSpPr/>
          <p:nvPr/>
        </p:nvSpPr>
        <p:spPr>
          <a:xfrm>
            <a:off x="8073559" y="1922746"/>
            <a:ext cx="1" cy="63649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Figure 3A. Landscape of 21 features and anti-PD-1 responses"/>
          <p:cNvSpPr txBox="1"/>
          <p:nvPr/>
        </p:nvSpPr>
        <p:spPr>
          <a:xfrm>
            <a:off x="0" y="-1"/>
            <a:ext cx="902238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3A. Landscape of 21 features and anti-PD-1 responses</a:t>
            </a:r>
          </a:p>
        </p:txBody>
      </p:sp>
      <p:sp>
        <p:nvSpPr>
          <p:cNvPr id="312" name="직사각형"/>
          <p:cNvSpPr/>
          <p:nvPr/>
        </p:nvSpPr>
        <p:spPr>
          <a:xfrm>
            <a:off x="2166645" y="1469047"/>
            <a:ext cx="5876320" cy="43566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직사각형"/>
          <p:cNvSpPr/>
          <p:nvPr/>
        </p:nvSpPr>
        <p:spPr>
          <a:xfrm>
            <a:off x="8068364" y="1469047"/>
            <a:ext cx="3575963" cy="435660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NO-RESPONDER"/>
          <p:cNvSpPr txBox="1"/>
          <p:nvPr/>
        </p:nvSpPr>
        <p:spPr>
          <a:xfrm>
            <a:off x="3725063" y="1462491"/>
            <a:ext cx="2278381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NO-RESPONDER</a:t>
            </a:r>
          </a:p>
        </p:txBody>
      </p:sp>
      <p:sp>
        <p:nvSpPr>
          <p:cNvPr id="315" name="RESPONDER"/>
          <p:cNvSpPr txBox="1"/>
          <p:nvPr/>
        </p:nvSpPr>
        <p:spPr>
          <a:xfrm>
            <a:off x="8747307" y="1471803"/>
            <a:ext cx="1789177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RESPONDER</a:t>
            </a:r>
          </a:p>
        </p:txBody>
      </p:sp>
      <p:grpSp>
        <p:nvGrpSpPr>
          <p:cNvPr id="329" name="그룹"/>
          <p:cNvGrpSpPr/>
          <p:nvPr/>
        </p:nvGrpSpPr>
        <p:grpSpPr>
          <a:xfrm>
            <a:off x="2151695" y="2001690"/>
            <a:ext cx="10389734" cy="6271091"/>
            <a:chOff x="0" y="0"/>
            <a:chExt cx="10389733" cy="6271090"/>
          </a:xfrm>
        </p:grpSpPr>
        <p:sp>
          <p:nvSpPr>
            <p:cNvPr id="316" name="선"/>
            <p:cNvSpPr/>
            <p:nvPr/>
          </p:nvSpPr>
          <p:spPr>
            <a:xfrm>
              <a:off x="0" y="0"/>
              <a:ext cx="10389734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7" name="선"/>
            <p:cNvSpPr/>
            <p:nvPr/>
          </p:nvSpPr>
          <p:spPr>
            <a:xfrm>
              <a:off x="0" y="525057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8" name="선"/>
            <p:cNvSpPr/>
            <p:nvPr/>
          </p:nvSpPr>
          <p:spPr>
            <a:xfrm>
              <a:off x="0" y="1050115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9" name="선"/>
            <p:cNvSpPr/>
            <p:nvPr/>
          </p:nvSpPr>
          <p:spPr>
            <a:xfrm>
              <a:off x="0" y="1575172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0" name="선"/>
            <p:cNvSpPr/>
            <p:nvPr/>
          </p:nvSpPr>
          <p:spPr>
            <a:xfrm>
              <a:off x="0" y="2100230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1" name="선"/>
            <p:cNvSpPr/>
            <p:nvPr/>
          </p:nvSpPr>
          <p:spPr>
            <a:xfrm>
              <a:off x="0" y="2625287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2" name="선"/>
            <p:cNvSpPr/>
            <p:nvPr/>
          </p:nvSpPr>
          <p:spPr>
            <a:xfrm>
              <a:off x="0" y="3150345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" name="선"/>
            <p:cNvSpPr/>
            <p:nvPr/>
          </p:nvSpPr>
          <p:spPr>
            <a:xfrm>
              <a:off x="0" y="3675402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" name="선"/>
            <p:cNvSpPr/>
            <p:nvPr/>
          </p:nvSpPr>
          <p:spPr>
            <a:xfrm>
              <a:off x="0" y="4171076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" name="선"/>
            <p:cNvSpPr/>
            <p:nvPr/>
          </p:nvSpPr>
          <p:spPr>
            <a:xfrm>
              <a:off x="0" y="4696133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" name="선"/>
            <p:cNvSpPr/>
            <p:nvPr/>
          </p:nvSpPr>
          <p:spPr>
            <a:xfrm>
              <a:off x="0" y="5221190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" name="선"/>
            <p:cNvSpPr/>
            <p:nvPr/>
          </p:nvSpPr>
          <p:spPr>
            <a:xfrm>
              <a:off x="0" y="5746248"/>
              <a:ext cx="1038973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" name="선"/>
            <p:cNvSpPr/>
            <p:nvPr/>
          </p:nvSpPr>
          <p:spPr>
            <a:xfrm>
              <a:off x="0" y="6271090"/>
              <a:ext cx="1038973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30" name="INDEX"/>
          <p:cNvSpPr txBox="1"/>
          <p:nvPr/>
        </p:nvSpPr>
        <p:spPr>
          <a:xfrm>
            <a:off x="11753680" y="1536871"/>
            <a:ext cx="624790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300"/>
            </a:lvl1pPr>
          </a:lstStyle>
          <a:p>
            <a:pPr/>
            <a:r>
              <a:t>INDEX</a:t>
            </a:r>
          </a:p>
        </p:txBody>
      </p:sp>
      <p:sp>
        <p:nvSpPr>
          <p:cNvPr id="331" name="선"/>
          <p:cNvSpPr/>
          <p:nvPr/>
        </p:nvSpPr>
        <p:spPr>
          <a:xfrm>
            <a:off x="11641696" y="2026929"/>
            <a:ext cx="1" cy="6224813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A"/>
          <p:cNvSpPr txBox="1"/>
          <p:nvPr/>
        </p:nvSpPr>
        <p:spPr>
          <a:xfrm>
            <a:off x="783323" y="1010745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pic>
        <p:nvPicPr>
          <p:cNvPr id="3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4396" y="2068456"/>
            <a:ext cx="869303" cy="42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4396" y="2580813"/>
            <a:ext cx="869303" cy="42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3261" y="3107996"/>
            <a:ext cx="869304" cy="42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7026" y="4145188"/>
            <a:ext cx="869303" cy="42962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FS"/>
          <p:cNvSpPr txBox="1"/>
          <p:nvPr/>
        </p:nvSpPr>
        <p:spPr>
          <a:xfrm>
            <a:off x="1730908" y="2139530"/>
            <a:ext cx="423038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PFS</a:t>
            </a:r>
          </a:p>
        </p:txBody>
      </p:sp>
      <p:sp>
        <p:nvSpPr>
          <p:cNvPr id="338" name="PD-L1 expression"/>
          <p:cNvSpPr txBox="1"/>
          <p:nvPr/>
        </p:nvSpPr>
        <p:spPr>
          <a:xfrm>
            <a:off x="721652" y="2651888"/>
            <a:ext cx="1432294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PD-L1 expression</a:t>
            </a:r>
          </a:p>
        </p:txBody>
      </p:sp>
      <p:sp>
        <p:nvSpPr>
          <p:cNvPr id="339" name="Certain non-measurable tumor lesions"/>
          <p:cNvSpPr txBox="1"/>
          <p:nvPr/>
        </p:nvSpPr>
        <p:spPr>
          <a:xfrm>
            <a:off x="0" y="3072345"/>
            <a:ext cx="2153946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Certain non-measurable tumor lesions</a:t>
            </a:r>
          </a:p>
        </p:txBody>
      </p:sp>
      <p:sp>
        <p:nvSpPr>
          <p:cNvPr id="340" name="Neutrophil to lymphocyte ratio"/>
          <p:cNvSpPr txBox="1"/>
          <p:nvPr/>
        </p:nvSpPr>
        <p:spPr>
          <a:xfrm>
            <a:off x="243878" y="3599832"/>
            <a:ext cx="1910068" cy="47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Neutrophil to lymphocyte ratio</a:t>
            </a:r>
          </a:p>
        </p:txBody>
      </p:sp>
      <p:sp>
        <p:nvSpPr>
          <p:cNvPr id="341" name="Smoking years"/>
          <p:cNvSpPr txBox="1"/>
          <p:nvPr/>
        </p:nvSpPr>
        <p:spPr>
          <a:xfrm>
            <a:off x="944867" y="4205513"/>
            <a:ext cx="1209079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Smoking years</a:t>
            </a:r>
          </a:p>
        </p:txBody>
      </p:sp>
      <p:pic>
        <p:nvPicPr>
          <p:cNvPr id="3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3076" y="3608675"/>
            <a:ext cx="869303" cy="429627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Previous line of Therapy"/>
          <p:cNvSpPr txBox="1"/>
          <p:nvPr/>
        </p:nvSpPr>
        <p:spPr>
          <a:xfrm>
            <a:off x="439445" y="4642873"/>
            <a:ext cx="1714501" cy="47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Previous line of Therapy</a:t>
            </a:r>
          </a:p>
        </p:txBody>
      </p:sp>
      <p:pic>
        <p:nvPicPr>
          <p:cNvPr id="3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4396" y="4669763"/>
            <a:ext cx="869303" cy="42962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ECOG"/>
          <p:cNvSpPr txBox="1"/>
          <p:nvPr/>
        </p:nvSpPr>
        <p:spPr>
          <a:xfrm>
            <a:off x="426745" y="5288443"/>
            <a:ext cx="1714501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ECOG</a:t>
            </a:r>
          </a:p>
        </p:txBody>
      </p:sp>
      <p:pic>
        <p:nvPicPr>
          <p:cNvPr id="34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3261" y="5194293"/>
            <a:ext cx="869304" cy="429628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Brain metastasis at baseline"/>
          <p:cNvSpPr txBox="1"/>
          <p:nvPr/>
        </p:nvSpPr>
        <p:spPr>
          <a:xfrm>
            <a:off x="256578" y="5685435"/>
            <a:ext cx="1884668" cy="47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Brain metastasis at baseline</a:t>
            </a:r>
          </a:p>
        </p:txBody>
      </p:sp>
      <p:sp>
        <p:nvSpPr>
          <p:cNvPr id="348" name="Liver metastasis at baseline"/>
          <p:cNvSpPr txBox="1"/>
          <p:nvPr/>
        </p:nvSpPr>
        <p:spPr>
          <a:xfrm>
            <a:off x="243878" y="6207146"/>
            <a:ext cx="1884668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Liver metastasis at baseline</a:t>
            </a:r>
          </a:p>
        </p:txBody>
      </p:sp>
      <p:sp>
        <p:nvSpPr>
          <p:cNvPr id="349" name="Bone metastasis at baseline"/>
          <p:cNvSpPr txBox="1"/>
          <p:nvPr/>
        </p:nvSpPr>
        <p:spPr>
          <a:xfrm>
            <a:off x="288785" y="6719504"/>
            <a:ext cx="1884669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Bone metastasis at baseline</a:t>
            </a:r>
          </a:p>
        </p:txBody>
      </p:sp>
      <p:sp>
        <p:nvSpPr>
          <p:cNvPr id="350" name="Adrenal grand metastasis at baseline"/>
          <p:cNvSpPr txBox="1"/>
          <p:nvPr/>
        </p:nvSpPr>
        <p:spPr>
          <a:xfrm>
            <a:off x="288785" y="7259370"/>
            <a:ext cx="1884669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Adrenal grand metastasis at baseline</a:t>
            </a:r>
          </a:p>
        </p:txBody>
      </p:sp>
      <p:sp>
        <p:nvSpPr>
          <p:cNvPr id="351" name="Presence of driver oncogene"/>
          <p:cNvSpPr txBox="1"/>
          <p:nvPr/>
        </p:nvSpPr>
        <p:spPr>
          <a:xfrm>
            <a:off x="243878" y="7754475"/>
            <a:ext cx="1871968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Presence of driver oncogene</a:t>
            </a:r>
          </a:p>
        </p:txBody>
      </p:sp>
      <p:sp>
        <p:nvSpPr>
          <p:cNvPr id="352" name="YES…"/>
          <p:cNvSpPr txBox="1"/>
          <p:nvPr/>
        </p:nvSpPr>
        <p:spPr>
          <a:xfrm>
            <a:off x="11887743" y="5677093"/>
            <a:ext cx="484455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YES</a:t>
            </a:r>
          </a:p>
          <a:p>
            <a:pPr algn="l">
              <a:defRPr sz="1300"/>
            </a:pPr>
            <a:r>
              <a:t>NO</a:t>
            </a:r>
          </a:p>
        </p:txBody>
      </p:sp>
      <p:sp>
        <p:nvSpPr>
          <p:cNvPr id="353" name="원"/>
          <p:cNvSpPr/>
          <p:nvPr/>
        </p:nvSpPr>
        <p:spPr>
          <a:xfrm>
            <a:off x="11700538" y="5738198"/>
            <a:ext cx="190501" cy="190501"/>
          </a:xfrm>
          <a:prstGeom prst="ellipse">
            <a:avLst/>
          </a:prstGeom>
          <a:solidFill>
            <a:srgbClr val="FDFC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원"/>
          <p:cNvSpPr/>
          <p:nvPr/>
        </p:nvSpPr>
        <p:spPr>
          <a:xfrm>
            <a:off x="11698888" y="5949049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YES…"/>
          <p:cNvSpPr txBox="1"/>
          <p:nvPr/>
        </p:nvSpPr>
        <p:spPr>
          <a:xfrm>
            <a:off x="11878878" y="6185466"/>
            <a:ext cx="484455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YES</a:t>
            </a:r>
          </a:p>
          <a:p>
            <a:pPr algn="l">
              <a:defRPr sz="1300"/>
            </a:pPr>
            <a:r>
              <a:t>NO</a:t>
            </a:r>
          </a:p>
        </p:txBody>
      </p:sp>
      <p:sp>
        <p:nvSpPr>
          <p:cNvPr id="356" name="원"/>
          <p:cNvSpPr/>
          <p:nvPr/>
        </p:nvSpPr>
        <p:spPr>
          <a:xfrm>
            <a:off x="11691673" y="6246571"/>
            <a:ext cx="190501" cy="190501"/>
          </a:xfrm>
          <a:prstGeom prst="ellipse">
            <a:avLst/>
          </a:prstGeom>
          <a:solidFill>
            <a:srgbClr val="FDFC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7" name="원"/>
          <p:cNvSpPr/>
          <p:nvPr/>
        </p:nvSpPr>
        <p:spPr>
          <a:xfrm>
            <a:off x="11690022" y="6457422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YES…"/>
          <p:cNvSpPr txBox="1"/>
          <p:nvPr/>
        </p:nvSpPr>
        <p:spPr>
          <a:xfrm>
            <a:off x="11878878" y="6697823"/>
            <a:ext cx="484455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YES</a:t>
            </a:r>
          </a:p>
          <a:p>
            <a:pPr algn="l">
              <a:defRPr sz="1300"/>
            </a:pPr>
            <a:r>
              <a:t>NO</a:t>
            </a:r>
          </a:p>
        </p:txBody>
      </p:sp>
      <p:sp>
        <p:nvSpPr>
          <p:cNvPr id="359" name="원"/>
          <p:cNvSpPr/>
          <p:nvPr/>
        </p:nvSpPr>
        <p:spPr>
          <a:xfrm>
            <a:off x="11691673" y="6758929"/>
            <a:ext cx="190501" cy="190501"/>
          </a:xfrm>
          <a:prstGeom prst="ellipse">
            <a:avLst/>
          </a:prstGeom>
          <a:solidFill>
            <a:srgbClr val="FDFC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0" name="원"/>
          <p:cNvSpPr/>
          <p:nvPr/>
        </p:nvSpPr>
        <p:spPr>
          <a:xfrm>
            <a:off x="11690022" y="6969779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YES…"/>
          <p:cNvSpPr txBox="1"/>
          <p:nvPr/>
        </p:nvSpPr>
        <p:spPr>
          <a:xfrm>
            <a:off x="11885384" y="7227455"/>
            <a:ext cx="484455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YES</a:t>
            </a:r>
          </a:p>
          <a:p>
            <a:pPr algn="l">
              <a:defRPr sz="1300"/>
            </a:pPr>
            <a:r>
              <a:t>NO</a:t>
            </a:r>
          </a:p>
        </p:txBody>
      </p:sp>
      <p:sp>
        <p:nvSpPr>
          <p:cNvPr id="362" name="원"/>
          <p:cNvSpPr/>
          <p:nvPr/>
        </p:nvSpPr>
        <p:spPr>
          <a:xfrm>
            <a:off x="11698179" y="7288560"/>
            <a:ext cx="190501" cy="190501"/>
          </a:xfrm>
          <a:prstGeom prst="ellipse">
            <a:avLst/>
          </a:prstGeom>
          <a:solidFill>
            <a:srgbClr val="FDFC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3" name="원"/>
          <p:cNvSpPr/>
          <p:nvPr/>
        </p:nvSpPr>
        <p:spPr>
          <a:xfrm>
            <a:off x="11696529" y="7499411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YES…"/>
          <p:cNvSpPr txBox="1"/>
          <p:nvPr/>
        </p:nvSpPr>
        <p:spPr>
          <a:xfrm>
            <a:off x="11878878" y="7744170"/>
            <a:ext cx="484455" cy="50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YES</a:t>
            </a:r>
          </a:p>
          <a:p>
            <a:pPr algn="l">
              <a:defRPr sz="1300"/>
            </a:pPr>
            <a:r>
              <a:t>NO</a:t>
            </a:r>
          </a:p>
        </p:txBody>
      </p:sp>
      <p:sp>
        <p:nvSpPr>
          <p:cNvPr id="365" name="원"/>
          <p:cNvSpPr/>
          <p:nvPr/>
        </p:nvSpPr>
        <p:spPr>
          <a:xfrm>
            <a:off x="11691673" y="7805275"/>
            <a:ext cx="190501" cy="190501"/>
          </a:xfrm>
          <a:prstGeom prst="ellipse">
            <a:avLst/>
          </a:prstGeom>
          <a:solidFill>
            <a:srgbClr val="FDFCCA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원"/>
          <p:cNvSpPr/>
          <p:nvPr/>
        </p:nvSpPr>
        <p:spPr>
          <a:xfrm>
            <a:off x="11690022" y="8016126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67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4086" y="2045404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4086" y="2565939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이미지" descr="이미지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4086" y="3086460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이미지" descr="이미지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4086" y="3606988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이미지" descr="이미지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54086" y="4127516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54086" y="4648044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이미지" descr="이미지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54086" y="5168573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이미지" descr="이미지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4086" y="5689101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이미지" descr="이미지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54086" y="6209629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이미지" descr="이미지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54086" y="6730157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이미지" descr="이미지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054086" y="7250686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이미지" descr="이미지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054086" y="7771214"/>
            <a:ext cx="96520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N=86"/>
          <p:cNvSpPr txBox="1"/>
          <p:nvPr/>
        </p:nvSpPr>
        <p:spPr>
          <a:xfrm>
            <a:off x="4662490" y="8287697"/>
            <a:ext cx="884631" cy="36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N=86</a:t>
            </a:r>
          </a:p>
        </p:txBody>
      </p:sp>
      <p:sp>
        <p:nvSpPr>
          <p:cNvPr id="380" name="N=52"/>
          <p:cNvSpPr txBox="1"/>
          <p:nvPr/>
        </p:nvSpPr>
        <p:spPr>
          <a:xfrm>
            <a:off x="9414030" y="8272780"/>
            <a:ext cx="884631" cy="36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N=52</a:t>
            </a:r>
          </a:p>
        </p:txBody>
      </p:sp>
      <p:sp>
        <p:nvSpPr>
          <p:cNvPr id="381" name="RECIST"/>
          <p:cNvSpPr txBox="1"/>
          <p:nvPr/>
        </p:nvSpPr>
        <p:spPr>
          <a:xfrm>
            <a:off x="1408988" y="1536871"/>
            <a:ext cx="719558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300"/>
            </a:lvl1pPr>
          </a:lstStyle>
          <a:p>
            <a:pPr/>
            <a:r>
              <a:t>RECIST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igure 3A. Landscape of 21 features and anti-PD-1 responses"/>
          <p:cNvSpPr txBox="1"/>
          <p:nvPr/>
        </p:nvSpPr>
        <p:spPr>
          <a:xfrm>
            <a:off x="0" y="-1"/>
            <a:ext cx="902238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3A. Landscape of 21 features and anti-PD-1 responses</a:t>
            </a:r>
          </a:p>
        </p:txBody>
      </p:sp>
      <p:sp>
        <p:nvSpPr>
          <p:cNvPr id="384" name="B"/>
          <p:cNvSpPr txBox="1"/>
          <p:nvPr/>
        </p:nvSpPr>
        <p:spPr>
          <a:xfrm>
            <a:off x="819007" y="2793402"/>
            <a:ext cx="32888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385" name="C"/>
          <p:cNvSpPr txBox="1"/>
          <p:nvPr/>
        </p:nvSpPr>
        <p:spPr>
          <a:xfrm>
            <a:off x="4693982" y="2793402"/>
            <a:ext cx="3401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</a:t>
            </a:r>
          </a:p>
        </p:txBody>
      </p:sp>
      <p:sp>
        <p:nvSpPr>
          <p:cNvPr id="386" name="D"/>
          <p:cNvSpPr txBox="1"/>
          <p:nvPr/>
        </p:nvSpPr>
        <p:spPr>
          <a:xfrm>
            <a:off x="8580234" y="2793402"/>
            <a:ext cx="3401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</a:t>
            </a:r>
          </a:p>
        </p:txBody>
      </p:sp>
      <p:grpSp>
        <p:nvGrpSpPr>
          <p:cNvPr id="390" name="그룹"/>
          <p:cNvGrpSpPr/>
          <p:nvPr/>
        </p:nvGrpSpPr>
        <p:grpSpPr>
          <a:xfrm>
            <a:off x="1098596" y="3023931"/>
            <a:ext cx="11087197" cy="3936267"/>
            <a:chOff x="0" y="0"/>
            <a:chExt cx="11087196" cy="3936266"/>
          </a:xfrm>
        </p:grpSpPr>
        <p:pic>
          <p:nvPicPr>
            <p:cNvPr id="387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479024" cy="3936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24565" y="0"/>
              <a:ext cx="3638066" cy="3936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08172" y="0"/>
              <a:ext cx="3479025" cy="3936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직사각형"/>
          <p:cNvSpPr/>
          <p:nvPr/>
        </p:nvSpPr>
        <p:spPr>
          <a:xfrm>
            <a:off x="1680819" y="2130468"/>
            <a:ext cx="5742981" cy="43566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직사각형"/>
          <p:cNvSpPr/>
          <p:nvPr/>
        </p:nvSpPr>
        <p:spPr>
          <a:xfrm>
            <a:off x="7449199" y="2130468"/>
            <a:ext cx="3709302" cy="435660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4" name="NO-RESPONDER"/>
          <p:cNvSpPr txBox="1"/>
          <p:nvPr/>
        </p:nvSpPr>
        <p:spPr>
          <a:xfrm>
            <a:off x="3459132" y="2117769"/>
            <a:ext cx="2278381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NO-RESPONDER</a:t>
            </a:r>
          </a:p>
        </p:txBody>
      </p:sp>
      <p:sp>
        <p:nvSpPr>
          <p:cNvPr id="395" name="RESPONDER"/>
          <p:cNvSpPr txBox="1"/>
          <p:nvPr/>
        </p:nvSpPr>
        <p:spPr>
          <a:xfrm>
            <a:off x="8485598" y="2117768"/>
            <a:ext cx="1789177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RESPONDER</a:t>
            </a:r>
          </a:p>
        </p:txBody>
      </p:sp>
      <p:sp>
        <p:nvSpPr>
          <p:cNvPr id="396" name="DEEP…"/>
          <p:cNvSpPr txBox="1"/>
          <p:nvPr/>
        </p:nvSpPr>
        <p:spPr>
          <a:xfrm>
            <a:off x="683793" y="4265862"/>
            <a:ext cx="933527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300"/>
            </a:pPr>
            <a:r>
              <a:t>DEEP </a:t>
            </a:r>
          </a:p>
          <a:p>
            <a:pPr algn="r">
              <a:defRPr b="0" sz="1300"/>
            </a:pPr>
            <a:r>
              <a:t>LEARNING</a:t>
            </a:r>
          </a:p>
        </p:txBody>
      </p:sp>
      <p:sp>
        <p:nvSpPr>
          <p:cNvPr id="397" name="XGBOOST"/>
          <p:cNvSpPr txBox="1"/>
          <p:nvPr/>
        </p:nvSpPr>
        <p:spPr>
          <a:xfrm>
            <a:off x="711034" y="3872427"/>
            <a:ext cx="906286" cy="28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XGBOOST</a:t>
            </a:r>
          </a:p>
        </p:txBody>
      </p:sp>
      <p:sp>
        <p:nvSpPr>
          <p:cNvPr id="398" name="LIGHT…"/>
          <p:cNvSpPr txBox="1"/>
          <p:nvPr/>
        </p:nvSpPr>
        <p:spPr>
          <a:xfrm>
            <a:off x="983284" y="3215747"/>
            <a:ext cx="634036" cy="47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300"/>
            </a:pPr>
            <a:r>
              <a:t>LIGHT</a:t>
            </a:r>
          </a:p>
          <a:p>
            <a:pPr algn="r">
              <a:defRPr b="0" sz="1300"/>
            </a:pPr>
            <a:r>
              <a:t>GBM</a:t>
            </a:r>
          </a:p>
        </p:txBody>
      </p:sp>
      <p:sp>
        <p:nvSpPr>
          <p:cNvPr id="399" name="RIDGE…"/>
          <p:cNvSpPr txBox="1"/>
          <p:nvPr/>
        </p:nvSpPr>
        <p:spPr>
          <a:xfrm>
            <a:off x="448360" y="4825300"/>
            <a:ext cx="1168960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300"/>
            </a:pPr>
            <a:r>
              <a:t>RIDGE</a:t>
            </a:r>
          </a:p>
          <a:p>
            <a:pPr algn="r">
              <a:defRPr b="0" sz="1300"/>
            </a:pPr>
            <a:r>
              <a:t>REGRESSION</a:t>
            </a:r>
          </a:p>
        </p:txBody>
      </p:sp>
      <p:sp>
        <p:nvSpPr>
          <p:cNvPr id="400" name="Gaussian…"/>
          <p:cNvSpPr txBox="1"/>
          <p:nvPr/>
        </p:nvSpPr>
        <p:spPr>
          <a:xfrm>
            <a:off x="769149" y="5841035"/>
            <a:ext cx="848171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300"/>
            </a:pPr>
            <a:r>
              <a:t>Gaussian</a:t>
            </a:r>
          </a:p>
          <a:p>
            <a:pPr algn="r">
              <a:defRPr b="0" sz="1300"/>
            </a:pPr>
            <a:r>
              <a:t>Process</a:t>
            </a:r>
          </a:p>
        </p:txBody>
      </p:sp>
      <p:sp>
        <p:nvSpPr>
          <p:cNvPr id="401" name="LDA"/>
          <p:cNvSpPr txBox="1"/>
          <p:nvPr/>
        </p:nvSpPr>
        <p:spPr>
          <a:xfrm>
            <a:off x="1188008" y="5416735"/>
            <a:ext cx="429312" cy="28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LDA</a:t>
            </a:r>
          </a:p>
        </p:txBody>
      </p:sp>
      <p:sp>
        <p:nvSpPr>
          <p:cNvPr id="402" name="Lasso"/>
          <p:cNvSpPr txBox="1"/>
          <p:nvPr/>
        </p:nvSpPr>
        <p:spPr>
          <a:xfrm>
            <a:off x="1062697" y="7011799"/>
            <a:ext cx="554623" cy="28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Lasso</a:t>
            </a:r>
          </a:p>
        </p:txBody>
      </p:sp>
      <p:sp>
        <p:nvSpPr>
          <p:cNvPr id="403" name="SUPPORT…"/>
          <p:cNvSpPr txBox="1"/>
          <p:nvPr/>
        </p:nvSpPr>
        <p:spPr>
          <a:xfrm>
            <a:off x="50799" y="6353392"/>
            <a:ext cx="1566521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300"/>
            </a:pPr>
            <a:r>
              <a:t>SUPPORT</a:t>
            </a:r>
          </a:p>
          <a:p>
            <a:pPr algn="r">
              <a:defRPr b="0" sz="1300"/>
            </a:pPr>
            <a:r>
              <a:t>VECTOR MACHINE</a:t>
            </a:r>
          </a:p>
        </p:txBody>
      </p:sp>
      <p:sp>
        <p:nvSpPr>
          <p:cNvPr id="404" name="Figure 4A. Performance tests between variable machine learning algorithms"/>
          <p:cNvSpPr txBox="1"/>
          <p:nvPr/>
        </p:nvSpPr>
        <p:spPr>
          <a:xfrm>
            <a:off x="-1" y="-1"/>
            <a:ext cx="112199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4A. Performance tests between variable machine learning algorithms </a:t>
            </a:r>
          </a:p>
        </p:txBody>
      </p:sp>
      <p:sp>
        <p:nvSpPr>
          <p:cNvPr id="405" name="A"/>
          <p:cNvSpPr txBox="1"/>
          <p:nvPr/>
        </p:nvSpPr>
        <p:spPr>
          <a:xfrm>
            <a:off x="977214" y="1565760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06" name="QDA"/>
          <p:cNvSpPr txBox="1"/>
          <p:nvPr/>
        </p:nvSpPr>
        <p:spPr>
          <a:xfrm>
            <a:off x="1154328" y="7554288"/>
            <a:ext cx="462992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QDA</a:t>
            </a:r>
          </a:p>
        </p:txBody>
      </p:sp>
      <p:grpSp>
        <p:nvGrpSpPr>
          <p:cNvPr id="418" name="그룹"/>
          <p:cNvGrpSpPr/>
          <p:nvPr/>
        </p:nvGrpSpPr>
        <p:grpSpPr>
          <a:xfrm>
            <a:off x="1665869" y="2663111"/>
            <a:ext cx="10894783" cy="5305443"/>
            <a:chOff x="0" y="0"/>
            <a:chExt cx="10894782" cy="5305441"/>
          </a:xfrm>
        </p:grpSpPr>
        <p:sp>
          <p:nvSpPr>
            <p:cNvPr id="407" name="선"/>
            <p:cNvSpPr/>
            <p:nvPr/>
          </p:nvSpPr>
          <p:spPr>
            <a:xfrm>
              <a:off x="0" y="0"/>
              <a:ext cx="10892468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" name="선"/>
            <p:cNvSpPr/>
            <p:nvPr/>
          </p:nvSpPr>
          <p:spPr>
            <a:xfrm>
              <a:off x="0" y="525057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" name="선"/>
            <p:cNvSpPr/>
            <p:nvPr/>
          </p:nvSpPr>
          <p:spPr>
            <a:xfrm>
              <a:off x="0" y="1050115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0" name="선"/>
            <p:cNvSpPr/>
            <p:nvPr/>
          </p:nvSpPr>
          <p:spPr>
            <a:xfrm>
              <a:off x="0" y="1575172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1" name="선"/>
            <p:cNvSpPr/>
            <p:nvPr/>
          </p:nvSpPr>
          <p:spPr>
            <a:xfrm>
              <a:off x="0" y="2100230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2" name="선"/>
            <p:cNvSpPr/>
            <p:nvPr/>
          </p:nvSpPr>
          <p:spPr>
            <a:xfrm>
              <a:off x="0" y="2625287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3" name="선"/>
            <p:cNvSpPr/>
            <p:nvPr/>
          </p:nvSpPr>
          <p:spPr>
            <a:xfrm>
              <a:off x="0" y="3150345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4" name="선"/>
            <p:cNvSpPr/>
            <p:nvPr/>
          </p:nvSpPr>
          <p:spPr>
            <a:xfrm>
              <a:off x="0" y="3675402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5" name="선"/>
            <p:cNvSpPr/>
            <p:nvPr/>
          </p:nvSpPr>
          <p:spPr>
            <a:xfrm>
              <a:off x="0" y="4225860"/>
              <a:ext cx="108924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" name="선"/>
            <p:cNvSpPr/>
            <p:nvPr/>
          </p:nvSpPr>
          <p:spPr>
            <a:xfrm>
              <a:off x="2314" y="5305441"/>
              <a:ext cx="1089246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" name="선"/>
            <p:cNvSpPr/>
            <p:nvPr/>
          </p:nvSpPr>
          <p:spPr>
            <a:xfrm>
              <a:off x="2314" y="4786709"/>
              <a:ext cx="10892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19" name="PFS"/>
          <p:cNvSpPr txBox="1"/>
          <p:nvPr/>
        </p:nvSpPr>
        <p:spPr>
          <a:xfrm>
            <a:off x="1194282" y="2773688"/>
            <a:ext cx="423038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300"/>
            </a:lvl1pPr>
          </a:lstStyle>
          <a:p>
            <a:pPr/>
            <a:r>
              <a:t>PFS</a:t>
            </a:r>
          </a:p>
        </p:txBody>
      </p:sp>
      <p:pic>
        <p:nvPicPr>
          <p:cNvPr id="420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392" y="2695177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392" y="3206446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6092" y="3732143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이미지" descr="이미지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6092" y="4257652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이미지" descr="이미지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6092" y="4785724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이미지" descr="이미지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3392" y="5323480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3392" y="5850626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이미지" descr="이미지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6092" y="6381600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이미지" descr="이미지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6092" y="6935155"/>
            <a:ext cx="96520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이미지" descr="이미지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06092" y="7467886"/>
            <a:ext cx="9652001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IST"/>
          <p:cNvSpPr txBox="1"/>
          <p:nvPr/>
        </p:nvSpPr>
        <p:spPr>
          <a:xfrm>
            <a:off x="915123" y="2210992"/>
            <a:ext cx="719558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300"/>
            </a:lvl1pPr>
          </a:lstStyle>
          <a:p>
            <a:pPr/>
            <a:r>
              <a:t>RECIST</a:t>
            </a:r>
          </a:p>
        </p:txBody>
      </p:sp>
      <p:sp>
        <p:nvSpPr>
          <p:cNvPr id="431" name="Youden…"/>
          <p:cNvSpPr txBox="1"/>
          <p:nvPr/>
        </p:nvSpPr>
        <p:spPr>
          <a:xfrm>
            <a:off x="11451246" y="2084361"/>
            <a:ext cx="841249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Youden</a:t>
            </a:r>
          </a:p>
          <a:p>
            <a:pPr>
              <a:defRPr sz="1500"/>
            </a:pPr>
            <a:r>
              <a:t>index</a:t>
            </a:r>
          </a:p>
        </p:txBody>
      </p:sp>
      <p:sp>
        <p:nvSpPr>
          <p:cNvPr id="432" name="≥50% cut-off…"/>
          <p:cNvSpPr txBox="1"/>
          <p:nvPr/>
        </p:nvSpPr>
        <p:spPr>
          <a:xfrm>
            <a:off x="11430179" y="3190513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33" name="원"/>
          <p:cNvSpPr/>
          <p:nvPr/>
        </p:nvSpPr>
        <p:spPr>
          <a:xfrm>
            <a:off x="11242974" y="3251619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4" name="원"/>
          <p:cNvSpPr/>
          <p:nvPr/>
        </p:nvSpPr>
        <p:spPr>
          <a:xfrm>
            <a:off x="11241323" y="3462470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5" name="≥50% cut-off…"/>
          <p:cNvSpPr txBox="1"/>
          <p:nvPr/>
        </p:nvSpPr>
        <p:spPr>
          <a:xfrm>
            <a:off x="11430179" y="3706799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36" name="원"/>
          <p:cNvSpPr/>
          <p:nvPr/>
        </p:nvSpPr>
        <p:spPr>
          <a:xfrm>
            <a:off x="11242974" y="3767904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7" name="원"/>
          <p:cNvSpPr/>
          <p:nvPr/>
        </p:nvSpPr>
        <p:spPr>
          <a:xfrm>
            <a:off x="11241323" y="3978755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8" name="≥50% cut-off…"/>
          <p:cNvSpPr txBox="1"/>
          <p:nvPr/>
        </p:nvSpPr>
        <p:spPr>
          <a:xfrm>
            <a:off x="11430179" y="4240997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39" name="원"/>
          <p:cNvSpPr/>
          <p:nvPr/>
        </p:nvSpPr>
        <p:spPr>
          <a:xfrm>
            <a:off x="11242974" y="4302102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0" name="원"/>
          <p:cNvSpPr/>
          <p:nvPr/>
        </p:nvSpPr>
        <p:spPr>
          <a:xfrm>
            <a:off x="11241323" y="4512953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1" name="≥50% cut-off…"/>
          <p:cNvSpPr txBox="1"/>
          <p:nvPr/>
        </p:nvSpPr>
        <p:spPr>
          <a:xfrm>
            <a:off x="11430179" y="4764668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42" name="원"/>
          <p:cNvSpPr/>
          <p:nvPr/>
        </p:nvSpPr>
        <p:spPr>
          <a:xfrm>
            <a:off x="11242974" y="4825774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3" name="원"/>
          <p:cNvSpPr/>
          <p:nvPr/>
        </p:nvSpPr>
        <p:spPr>
          <a:xfrm>
            <a:off x="11241323" y="5036624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4" name="≥50% cut-off…"/>
          <p:cNvSpPr txBox="1"/>
          <p:nvPr/>
        </p:nvSpPr>
        <p:spPr>
          <a:xfrm>
            <a:off x="11430179" y="5294124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45" name="원"/>
          <p:cNvSpPr/>
          <p:nvPr/>
        </p:nvSpPr>
        <p:spPr>
          <a:xfrm>
            <a:off x="11242974" y="5355230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6" name="원"/>
          <p:cNvSpPr/>
          <p:nvPr/>
        </p:nvSpPr>
        <p:spPr>
          <a:xfrm>
            <a:off x="11241323" y="5566080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7" name="≥50% cut-off…"/>
          <p:cNvSpPr txBox="1"/>
          <p:nvPr/>
        </p:nvSpPr>
        <p:spPr>
          <a:xfrm>
            <a:off x="11430179" y="5821271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48" name="원"/>
          <p:cNvSpPr/>
          <p:nvPr/>
        </p:nvSpPr>
        <p:spPr>
          <a:xfrm>
            <a:off x="11242974" y="5882376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9" name="원"/>
          <p:cNvSpPr/>
          <p:nvPr/>
        </p:nvSpPr>
        <p:spPr>
          <a:xfrm>
            <a:off x="11241323" y="6093227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0" name="≥50% cut-off…"/>
          <p:cNvSpPr txBox="1"/>
          <p:nvPr/>
        </p:nvSpPr>
        <p:spPr>
          <a:xfrm>
            <a:off x="11430179" y="6366328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51" name="원"/>
          <p:cNvSpPr/>
          <p:nvPr/>
        </p:nvSpPr>
        <p:spPr>
          <a:xfrm>
            <a:off x="11242974" y="6427433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원"/>
          <p:cNvSpPr/>
          <p:nvPr/>
        </p:nvSpPr>
        <p:spPr>
          <a:xfrm>
            <a:off x="11241323" y="6638284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3" name="≥50% cut-off…"/>
          <p:cNvSpPr txBox="1"/>
          <p:nvPr/>
        </p:nvSpPr>
        <p:spPr>
          <a:xfrm>
            <a:off x="11440597" y="6921585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54" name="원"/>
          <p:cNvSpPr/>
          <p:nvPr/>
        </p:nvSpPr>
        <p:spPr>
          <a:xfrm>
            <a:off x="11253392" y="6982690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원"/>
          <p:cNvSpPr/>
          <p:nvPr/>
        </p:nvSpPr>
        <p:spPr>
          <a:xfrm>
            <a:off x="11251741" y="7193541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≥50% cut-off…"/>
          <p:cNvSpPr txBox="1"/>
          <p:nvPr/>
        </p:nvSpPr>
        <p:spPr>
          <a:xfrm>
            <a:off x="11440597" y="7453720"/>
            <a:ext cx="1223607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≥50% cut-off </a:t>
            </a:r>
          </a:p>
          <a:p>
            <a:pPr algn="l">
              <a:defRPr sz="1300"/>
            </a:pPr>
            <a:r>
              <a:t>&lt;50% cut-off</a:t>
            </a:r>
          </a:p>
        </p:txBody>
      </p:sp>
      <p:sp>
        <p:nvSpPr>
          <p:cNvPr id="457" name="원"/>
          <p:cNvSpPr/>
          <p:nvPr/>
        </p:nvSpPr>
        <p:spPr>
          <a:xfrm>
            <a:off x="11253392" y="7514825"/>
            <a:ext cx="190501" cy="1905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원"/>
          <p:cNvSpPr/>
          <p:nvPr/>
        </p:nvSpPr>
        <p:spPr>
          <a:xfrm>
            <a:off x="11251741" y="7725676"/>
            <a:ext cx="190501" cy="19050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59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423191" y="2695177"/>
            <a:ext cx="869304" cy="429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igure 4B. Performance tests between variable machine learning algorithms"/>
          <p:cNvSpPr txBox="1"/>
          <p:nvPr/>
        </p:nvSpPr>
        <p:spPr>
          <a:xfrm>
            <a:off x="678703" y="1230472"/>
            <a:ext cx="111410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4B. Performance tests between variable machine learning algorithms</a:t>
            </a:r>
          </a:p>
        </p:txBody>
      </p:sp>
      <p:sp>
        <p:nvSpPr>
          <p:cNvPr id="462" name="B"/>
          <p:cNvSpPr txBox="1"/>
          <p:nvPr/>
        </p:nvSpPr>
        <p:spPr>
          <a:xfrm>
            <a:off x="1381012" y="2424207"/>
            <a:ext cx="32888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pic>
        <p:nvPicPr>
          <p:cNvPr id="46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149" y="2654736"/>
            <a:ext cx="4406901" cy="502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2328" y="2654736"/>
            <a:ext cx="44069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"/>
          <p:cNvSpPr txBox="1"/>
          <p:nvPr/>
        </p:nvSpPr>
        <p:spPr>
          <a:xfrm>
            <a:off x="6365400" y="2424207"/>
            <a:ext cx="3401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igure 2. Dataset generation and application of machine learnings for prediction of anti-PD-1 responses in NSCLC patients"/>
          <p:cNvSpPr txBox="1"/>
          <p:nvPr/>
        </p:nvSpPr>
        <p:spPr>
          <a:xfrm>
            <a:off x="-1" y="5351"/>
            <a:ext cx="128397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Figure 2. Dataset generation and application of machine learnings for prediction of anti-PD-1 responses in NSCLC patients  </a:t>
            </a:r>
          </a:p>
        </p:txBody>
      </p:sp>
      <p:sp>
        <p:nvSpPr>
          <p:cNvPr id="125" name="직사각형"/>
          <p:cNvSpPr/>
          <p:nvPr/>
        </p:nvSpPr>
        <p:spPr>
          <a:xfrm>
            <a:off x="257423" y="2912071"/>
            <a:ext cx="12489954" cy="57537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직사각형"/>
          <p:cNvSpPr/>
          <p:nvPr/>
        </p:nvSpPr>
        <p:spPr>
          <a:xfrm>
            <a:off x="257423" y="8230206"/>
            <a:ext cx="6568901" cy="435660"/>
          </a:xfrm>
          <a:prstGeom prst="rect">
            <a:avLst/>
          </a:prstGeom>
          <a:solidFill>
            <a:srgbClr val="5E5E5E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직사각형"/>
          <p:cNvSpPr/>
          <p:nvPr/>
        </p:nvSpPr>
        <p:spPr>
          <a:xfrm>
            <a:off x="6851722" y="8230206"/>
            <a:ext cx="5895655" cy="43566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FEATURE ENGINEERING"/>
          <p:cNvSpPr txBox="1"/>
          <p:nvPr/>
        </p:nvSpPr>
        <p:spPr>
          <a:xfrm>
            <a:off x="1989333" y="8217507"/>
            <a:ext cx="3189987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FEATURE ENGINEERING</a:t>
            </a:r>
          </a:p>
        </p:txBody>
      </p:sp>
      <p:sp>
        <p:nvSpPr>
          <p:cNvPr id="129" name="MACHINE LEARNING"/>
          <p:cNvSpPr txBox="1"/>
          <p:nvPr/>
        </p:nvSpPr>
        <p:spPr>
          <a:xfrm>
            <a:off x="8378830" y="8217507"/>
            <a:ext cx="2780793" cy="716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30" name="선"/>
          <p:cNvSpPr/>
          <p:nvPr/>
        </p:nvSpPr>
        <p:spPr>
          <a:xfrm>
            <a:off x="1770111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선"/>
          <p:cNvSpPr/>
          <p:nvPr/>
        </p:nvSpPr>
        <p:spPr>
          <a:xfrm>
            <a:off x="5261116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선"/>
          <p:cNvSpPr/>
          <p:nvPr/>
        </p:nvSpPr>
        <p:spPr>
          <a:xfrm>
            <a:off x="6826322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선"/>
          <p:cNvSpPr/>
          <p:nvPr/>
        </p:nvSpPr>
        <p:spPr>
          <a:xfrm>
            <a:off x="9722849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Pre-…"/>
          <p:cNvSpPr txBox="1"/>
          <p:nvPr/>
        </p:nvSpPr>
        <p:spPr>
          <a:xfrm>
            <a:off x="3726185" y="2961953"/>
            <a:ext cx="1186587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Pre-</a:t>
            </a:r>
          </a:p>
          <a:p>
            <a:pPr>
              <a:defRPr sz="1600"/>
            </a:pPr>
            <a:r>
              <a:t>processing</a:t>
            </a:r>
          </a:p>
        </p:txBody>
      </p:sp>
      <p:sp>
        <p:nvSpPr>
          <p:cNvPr id="135" name="Feature…"/>
          <p:cNvSpPr txBox="1"/>
          <p:nvPr/>
        </p:nvSpPr>
        <p:spPr>
          <a:xfrm>
            <a:off x="2053019" y="2936553"/>
            <a:ext cx="1017119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Feature</a:t>
            </a:r>
          </a:p>
          <a:p>
            <a:pPr>
              <a:defRPr sz="1600"/>
            </a:pPr>
            <a:r>
              <a:t>Selection</a:t>
            </a:r>
          </a:p>
        </p:txBody>
      </p:sp>
      <p:sp>
        <p:nvSpPr>
          <p:cNvPr id="136" name="Discovery…"/>
          <p:cNvSpPr txBox="1"/>
          <p:nvPr/>
        </p:nvSpPr>
        <p:spPr>
          <a:xfrm>
            <a:off x="5495543" y="2987353"/>
            <a:ext cx="1130505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Discovery</a:t>
            </a:r>
          </a:p>
          <a:p>
            <a:pPr>
              <a:defRPr sz="1600"/>
            </a:pPr>
            <a:r>
              <a:t>dataset</a:t>
            </a:r>
          </a:p>
        </p:txBody>
      </p:sp>
      <p:sp>
        <p:nvSpPr>
          <p:cNvPr id="137" name="선"/>
          <p:cNvSpPr/>
          <p:nvPr/>
        </p:nvSpPr>
        <p:spPr>
          <a:xfrm>
            <a:off x="3377841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Data-…"/>
          <p:cNvSpPr txBox="1"/>
          <p:nvPr/>
        </p:nvSpPr>
        <p:spPr>
          <a:xfrm>
            <a:off x="594035" y="2936553"/>
            <a:ext cx="708864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Data-</a:t>
            </a:r>
          </a:p>
          <a:p>
            <a:pPr>
              <a:defRPr sz="1600"/>
            </a:pPr>
            <a:r>
              <a:t>Sets</a:t>
            </a:r>
          </a:p>
        </p:txBody>
      </p:sp>
      <p:sp>
        <p:nvSpPr>
          <p:cNvPr id="139" name="MACHINE…"/>
          <p:cNvSpPr txBox="1"/>
          <p:nvPr/>
        </p:nvSpPr>
        <p:spPr>
          <a:xfrm>
            <a:off x="7753321" y="2899371"/>
            <a:ext cx="1167689" cy="5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MACHINE</a:t>
            </a:r>
          </a:p>
          <a:p>
            <a:pPr>
              <a:defRPr sz="1600"/>
            </a:pPr>
            <a:r>
              <a:t>LEARNING</a:t>
            </a:r>
          </a:p>
        </p:txBody>
      </p:sp>
      <p:sp>
        <p:nvSpPr>
          <p:cNvPr id="140" name="Model-…"/>
          <p:cNvSpPr txBox="1"/>
          <p:nvPr/>
        </p:nvSpPr>
        <p:spPr>
          <a:xfrm>
            <a:off x="9963234" y="2936553"/>
            <a:ext cx="1017119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Model- </a:t>
            </a:r>
          </a:p>
          <a:p>
            <a:pPr>
              <a:defRPr sz="1600"/>
            </a:pPr>
            <a:r>
              <a:t>Selection</a:t>
            </a:r>
          </a:p>
        </p:txBody>
      </p:sp>
      <p:sp>
        <p:nvSpPr>
          <p:cNvPr id="141" name="Validation…"/>
          <p:cNvSpPr txBox="1"/>
          <p:nvPr/>
        </p:nvSpPr>
        <p:spPr>
          <a:xfrm>
            <a:off x="11481052" y="2961953"/>
            <a:ext cx="1118516" cy="57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Validation</a:t>
            </a:r>
          </a:p>
          <a:p>
            <a:pPr>
              <a:defRPr sz="1600"/>
            </a:pPr>
            <a:r>
              <a:t>dataset</a:t>
            </a:r>
          </a:p>
        </p:txBody>
      </p:sp>
      <p:sp>
        <p:nvSpPr>
          <p:cNvPr id="142" name="선"/>
          <p:cNvSpPr/>
          <p:nvPr/>
        </p:nvSpPr>
        <p:spPr>
          <a:xfrm>
            <a:off x="11288056" y="2930203"/>
            <a:ext cx="1" cy="5327896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화살표"/>
          <p:cNvSpPr/>
          <p:nvPr/>
        </p:nvSpPr>
        <p:spPr>
          <a:xfrm>
            <a:off x="1627764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화살표"/>
          <p:cNvSpPr/>
          <p:nvPr/>
        </p:nvSpPr>
        <p:spPr>
          <a:xfrm>
            <a:off x="3216026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화살표"/>
          <p:cNvSpPr/>
          <p:nvPr/>
        </p:nvSpPr>
        <p:spPr>
          <a:xfrm>
            <a:off x="5108716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화살표"/>
          <p:cNvSpPr/>
          <p:nvPr/>
        </p:nvSpPr>
        <p:spPr>
          <a:xfrm>
            <a:off x="6661222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화살표"/>
          <p:cNvSpPr/>
          <p:nvPr/>
        </p:nvSpPr>
        <p:spPr>
          <a:xfrm>
            <a:off x="9578726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화살표"/>
          <p:cNvSpPr/>
          <p:nvPr/>
        </p:nvSpPr>
        <p:spPr>
          <a:xfrm>
            <a:off x="11159622" y="5505563"/>
            <a:ext cx="381001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Normalization"/>
          <p:cNvSpPr txBox="1"/>
          <p:nvPr/>
        </p:nvSpPr>
        <p:spPr>
          <a:xfrm>
            <a:off x="3668833" y="4408454"/>
            <a:ext cx="13700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0" sz="1500"/>
              <a:t>Normalization</a:t>
            </a:r>
            <a:r>
              <a:t> </a:t>
            </a:r>
          </a:p>
        </p:txBody>
      </p:sp>
      <p:sp>
        <p:nvSpPr>
          <p:cNvPr id="150" name="Categorization"/>
          <p:cNvSpPr txBox="1"/>
          <p:nvPr/>
        </p:nvSpPr>
        <p:spPr>
          <a:xfrm>
            <a:off x="3694232" y="6164534"/>
            <a:ext cx="135217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Categorization</a:t>
            </a:r>
          </a:p>
        </p:txBody>
      </p:sp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2685" t="16319" r="9992" b="9584"/>
          <a:stretch>
            <a:fillRect/>
          </a:stretch>
        </p:blipFill>
        <p:spPr>
          <a:xfrm>
            <a:off x="3854417" y="5105926"/>
            <a:ext cx="994922" cy="995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6" h="21499" fill="norm" stroke="1" extrusionOk="0">
                <a:moveTo>
                  <a:pt x="10432" y="3"/>
                </a:moveTo>
                <a:cubicBezTo>
                  <a:pt x="7683" y="63"/>
                  <a:pt x="4975" y="1092"/>
                  <a:pt x="3277" y="2917"/>
                </a:cubicBezTo>
                <a:cubicBezTo>
                  <a:pt x="3050" y="3161"/>
                  <a:pt x="2738" y="3365"/>
                  <a:pt x="2500" y="3448"/>
                </a:cubicBezTo>
                <a:cubicBezTo>
                  <a:pt x="2428" y="3595"/>
                  <a:pt x="2240" y="3901"/>
                  <a:pt x="1985" y="4245"/>
                </a:cubicBezTo>
                <a:cubicBezTo>
                  <a:pt x="1697" y="4634"/>
                  <a:pt x="1556" y="4812"/>
                  <a:pt x="1461" y="4922"/>
                </a:cubicBezTo>
                <a:cubicBezTo>
                  <a:pt x="1422" y="5450"/>
                  <a:pt x="905" y="6584"/>
                  <a:pt x="439" y="7321"/>
                </a:cubicBezTo>
                <a:cubicBezTo>
                  <a:pt x="328" y="7578"/>
                  <a:pt x="221" y="7748"/>
                  <a:pt x="135" y="7784"/>
                </a:cubicBezTo>
                <a:cubicBezTo>
                  <a:pt x="194" y="7833"/>
                  <a:pt x="237" y="7918"/>
                  <a:pt x="237" y="8032"/>
                </a:cubicBezTo>
                <a:cubicBezTo>
                  <a:pt x="237" y="8221"/>
                  <a:pt x="164" y="8314"/>
                  <a:pt x="76" y="8290"/>
                </a:cubicBezTo>
                <a:cubicBezTo>
                  <a:pt x="101" y="8514"/>
                  <a:pt x="81" y="8872"/>
                  <a:pt x="17" y="9386"/>
                </a:cubicBezTo>
                <a:cubicBezTo>
                  <a:pt x="8" y="9455"/>
                  <a:pt x="7" y="9523"/>
                  <a:pt x="0" y="9592"/>
                </a:cubicBezTo>
                <a:cubicBezTo>
                  <a:pt x="76" y="9834"/>
                  <a:pt x="109" y="10228"/>
                  <a:pt x="110" y="10852"/>
                </a:cubicBezTo>
                <a:cubicBezTo>
                  <a:pt x="120" y="16052"/>
                  <a:pt x="3767" y="20381"/>
                  <a:pt x="8928" y="21306"/>
                </a:cubicBezTo>
                <a:cubicBezTo>
                  <a:pt x="10383" y="21567"/>
                  <a:pt x="10682" y="21562"/>
                  <a:pt x="12324" y="21298"/>
                </a:cubicBezTo>
                <a:cubicBezTo>
                  <a:pt x="14174" y="21000"/>
                  <a:pt x="16282" y="20024"/>
                  <a:pt x="17536" y="18881"/>
                </a:cubicBezTo>
                <a:cubicBezTo>
                  <a:pt x="17941" y="18512"/>
                  <a:pt x="18273" y="18271"/>
                  <a:pt x="18583" y="18136"/>
                </a:cubicBezTo>
                <a:cubicBezTo>
                  <a:pt x="18650" y="18071"/>
                  <a:pt x="18702" y="18040"/>
                  <a:pt x="18752" y="18033"/>
                </a:cubicBezTo>
                <a:cubicBezTo>
                  <a:pt x="18719" y="17961"/>
                  <a:pt x="18747" y="17910"/>
                  <a:pt x="18845" y="17810"/>
                </a:cubicBezTo>
                <a:cubicBezTo>
                  <a:pt x="18937" y="17717"/>
                  <a:pt x="18999" y="17686"/>
                  <a:pt x="19065" y="17707"/>
                </a:cubicBezTo>
                <a:cubicBezTo>
                  <a:pt x="19117" y="17694"/>
                  <a:pt x="19163" y="17704"/>
                  <a:pt x="19208" y="17750"/>
                </a:cubicBezTo>
                <a:cubicBezTo>
                  <a:pt x="19386" y="17930"/>
                  <a:pt x="19535" y="17858"/>
                  <a:pt x="19605" y="17596"/>
                </a:cubicBezTo>
                <a:cubicBezTo>
                  <a:pt x="19625" y="17499"/>
                  <a:pt x="19639" y="17380"/>
                  <a:pt x="19639" y="17236"/>
                </a:cubicBezTo>
                <a:cubicBezTo>
                  <a:pt x="19639" y="16892"/>
                  <a:pt x="19702" y="16592"/>
                  <a:pt x="19808" y="16439"/>
                </a:cubicBezTo>
                <a:cubicBezTo>
                  <a:pt x="19911" y="16290"/>
                  <a:pt x="19951" y="16241"/>
                  <a:pt x="20002" y="16267"/>
                </a:cubicBezTo>
                <a:lnTo>
                  <a:pt x="20028" y="16233"/>
                </a:lnTo>
                <a:cubicBezTo>
                  <a:pt x="20028" y="16232"/>
                  <a:pt x="20028" y="16225"/>
                  <a:pt x="20028" y="16225"/>
                </a:cubicBezTo>
                <a:cubicBezTo>
                  <a:pt x="20054" y="16130"/>
                  <a:pt x="20097" y="15976"/>
                  <a:pt x="20121" y="15882"/>
                </a:cubicBezTo>
                <a:cubicBezTo>
                  <a:pt x="20144" y="15788"/>
                  <a:pt x="20392" y="14996"/>
                  <a:pt x="20670" y="14117"/>
                </a:cubicBezTo>
                <a:cubicBezTo>
                  <a:pt x="21600" y="11174"/>
                  <a:pt x="21226" y="7621"/>
                  <a:pt x="19724" y="5033"/>
                </a:cubicBezTo>
                <a:cubicBezTo>
                  <a:pt x="18883" y="3585"/>
                  <a:pt x="16826" y="1732"/>
                  <a:pt x="15213" y="971"/>
                </a:cubicBezTo>
                <a:cubicBezTo>
                  <a:pt x="13749" y="281"/>
                  <a:pt x="12081" y="-33"/>
                  <a:pt x="10432" y="3"/>
                </a:cubicBezTo>
                <a:close/>
                <a:moveTo>
                  <a:pt x="19360" y="17193"/>
                </a:moveTo>
                <a:cubicBezTo>
                  <a:pt x="19404" y="17186"/>
                  <a:pt x="19454" y="17213"/>
                  <a:pt x="19479" y="17253"/>
                </a:cubicBezTo>
                <a:cubicBezTo>
                  <a:pt x="19512" y="17307"/>
                  <a:pt x="19498" y="17374"/>
                  <a:pt x="19445" y="17407"/>
                </a:cubicBezTo>
                <a:cubicBezTo>
                  <a:pt x="19392" y="17440"/>
                  <a:pt x="19317" y="17427"/>
                  <a:pt x="19284" y="17373"/>
                </a:cubicBezTo>
                <a:cubicBezTo>
                  <a:pt x="19252" y="17319"/>
                  <a:pt x="19265" y="17243"/>
                  <a:pt x="19318" y="17210"/>
                </a:cubicBezTo>
                <a:cubicBezTo>
                  <a:pt x="19332" y="17202"/>
                  <a:pt x="19346" y="17195"/>
                  <a:pt x="19360" y="17193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15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8541" t="4901" r="5540" b="3951"/>
          <a:stretch>
            <a:fillRect/>
          </a:stretch>
        </p:blipFill>
        <p:spPr>
          <a:xfrm>
            <a:off x="3847293" y="3552959"/>
            <a:ext cx="981998" cy="982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496" fill="norm" stroke="1" extrusionOk="0">
                <a:moveTo>
                  <a:pt x="10981" y="0"/>
                </a:moveTo>
                <a:cubicBezTo>
                  <a:pt x="8232" y="0"/>
                  <a:pt x="5011" y="1297"/>
                  <a:pt x="3136" y="3160"/>
                </a:cubicBezTo>
                <a:cubicBezTo>
                  <a:pt x="1275" y="5008"/>
                  <a:pt x="71" y="7932"/>
                  <a:pt x="3" y="10617"/>
                </a:cubicBezTo>
                <a:cubicBezTo>
                  <a:pt x="-7" y="11001"/>
                  <a:pt x="9" y="11375"/>
                  <a:pt x="46" y="11746"/>
                </a:cubicBezTo>
                <a:cubicBezTo>
                  <a:pt x="514" y="16332"/>
                  <a:pt x="3608" y="19933"/>
                  <a:pt x="8119" y="21139"/>
                </a:cubicBezTo>
                <a:cubicBezTo>
                  <a:pt x="8956" y="21362"/>
                  <a:pt x="9797" y="21479"/>
                  <a:pt x="10623" y="21494"/>
                </a:cubicBezTo>
                <a:cubicBezTo>
                  <a:pt x="16408" y="21600"/>
                  <a:pt x="21593" y="16844"/>
                  <a:pt x="21593" y="10756"/>
                </a:cubicBezTo>
                <a:cubicBezTo>
                  <a:pt x="21593" y="6937"/>
                  <a:pt x="19212" y="2942"/>
                  <a:pt x="15973" y="1328"/>
                </a:cubicBezTo>
                <a:cubicBezTo>
                  <a:pt x="14463" y="576"/>
                  <a:pt x="12293" y="0"/>
                  <a:pt x="1098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153" name="Radiological…"/>
          <p:cNvSpPr txBox="1"/>
          <p:nvPr/>
        </p:nvSpPr>
        <p:spPr>
          <a:xfrm>
            <a:off x="391857" y="4528233"/>
            <a:ext cx="1214820" cy="48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</a:pPr>
            <a:r>
              <a:rPr b="0" sz="1500"/>
              <a:t>Radiological</a:t>
            </a:r>
            <a:endParaRPr b="0" sz="1500"/>
          </a:p>
          <a:p>
            <a:pPr>
              <a:lnSpc>
                <a:spcPct val="80000"/>
              </a:lnSpc>
            </a:pPr>
            <a:r>
              <a:rPr b="0" sz="1500"/>
              <a:t>Feature</a:t>
            </a:r>
          </a:p>
        </p:txBody>
      </p:sp>
      <p:sp>
        <p:nvSpPr>
          <p:cNvPr id="154" name="Hematological/histological…"/>
          <p:cNvSpPr txBox="1"/>
          <p:nvPr/>
        </p:nvSpPr>
        <p:spPr>
          <a:xfrm>
            <a:off x="281335" y="6096514"/>
            <a:ext cx="1412577" cy="6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</a:pPr>
            <a:r>
              <a:rPr b="0" sz="1500"/>
              <a:t>Hematological/histological</a:t>
            </a:r>
            <a:endParaRPr b="0" sz="1500"/>
          </a:p>
          <a:p>
            <a:pPr>
              <a:lnSpc>
                <a:spcPct val="80000"/>
              </a:lnSpc>
            </a:pPr>
            <a:r>
              <a:rPr b="0" sz="1500"/>
              <a:t>Feature</a:t>
            </a:r>
          </a:p>
        </p:txBody>
      </p:sp>
      <p:sp>
        <p:nvSpPr>
          <p:cNvPr id="155" name="원"/>
          <p:cNvSpPr/>
          <p:nvPr/>
        </p:nvSpPr>
        <p:spPr>
          <a:xfrm>
            <a:off x="491266" y="6762037"/>
            <a:ext cx="1016001" cy="1016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Clinical…"/>
          <p:cNvSpPr txBox="1"/>
          <p:nvPr/>
        </p:nvSpPr>
        <p:spPr>
          <a:xfrm>
            <a:off x="580548" y="7750735"/>
            <a:ext cx="837439" cy="48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</a:pPr>
            <a:r>
              <a:rPr b="0" sz="1500"/>
              <a:t>Clinical </a:t>
            </a:r>
            <a:endParaRPr b="0" sz="1500"/>
          </a:p>
          <a:p>
            <a:pPr>
              <a:lnSpc>
                <a:spcPct val="80000"/>
              </a:lnSpc>
            </a:pPr>
            <a:r>
              <a:rPr b="0" sz="1500"/>
              <a:t>Feature</a:t>
            </a:r>
          </a:p>
        </p:txBody>
      </p:sp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17896" t="4812" r="27286" b="15372"/>
          <a:stretch>
            <a:fillRect/>
          </a:stretch>
        </p:blipFill>
        <p:spPr>
          <a:xfrm>
            <a:off x="478597" y="3552959"/>
            <a:ext cx="1015970" cy="1015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50" fill="norm" stroke="1" extrusionOk="0">
                <a:moveTo>
                  <a:pt x="11114" y="3"/>
                </a:moveTo>
                <a:cubicBezTo>
                  <a:pt x="10885" y="-3"/>
                  <a:pt x="10655" y="2"/>
                  <a:pt x="10424" y="11"/>
                </a:cubicBezTo>
                <a:cubicBezTo>
                  <a:pt x="8867" y="70"/>
                  <a:pt x="7785" y="309"/>
                  <a:pt x="6427" y="896"/>
                </a:cubicBezTo>
                <a:cubicBezTo>
                  <a:pt x="4088" y="1906"/>
                  <a:pt x="2248" y="3659"/>
                  <a:pt x="1118" y="5951"/>
                </a:cubicBezTo>
                <a:cubicBezTo>
                  <a:pt x="282" y="7645"/>
                  <a:pt x="-56" y="9231"/>
                  <a:pt x="7" y="11132"/>
                </a:cubicBezTo>
                <a:cubicBezTo>
                  <a:pt x="86" y="13513"/>
                  <a:pt x="809" y="15523"/>
                  <a:pt x="2287" y="17459"/>
                </a:cubicBezTo>
                <a:cubicBezTo>
                  <a:pt x="3254" y="18726"/>
                  <a:pt x="4727" y="19894"/>
                  <a:pt x="6200" y="20568"/>
                </a:cubicBezTo>
                <a:cubicBezTo>
                  <a:pt x="7143" y="21000"/>
                  <a:pt x="8550" y="21390"/>
                  <a:pt x="9608" y="21512"/>
                </a:cubicBezTo>
                <a:cubicBezTo>
                  <a:pt x="10345" y="21597"/>
                  <a:pt x="11977" y="21532"/>
                  <a:pt x="12763" y="21386"/>
                </a:cubicBezTo>
                <a:cubicBezTo>
                  <a:pt x="14374" y="21085"/>
                  <a:pt x="15950" y="20388"/>
                  <a:pt x="17282" y="19406"/>
                </a:cubicBezTo>
                <a:cubicBezTo>
                  <a:pt x="17336" y="19361"/>
                  <a:pt x="17385" y="19320"/>
                  <a:pt x="17450" y="19271"/>
                </a:cubicBezTo>
                <a:cubicBezTo>
                  <a:pt x="18347" y="18590"/>
                  <a:pt x="19410" y="17382"/>
                  <a:pt x="20050" y="16314"/>
                </a:cubicBezTo>
                <a:cubicBezTo>
                  <a:pt x="20661" y="15294"/>
                  <a:pt x="21148" y="13970"/>
                  <a:pt x="21388" y="12699"/>
                </a:cubicBezTo>
                <a:cubicBezTo>
                  <a:pt x="21483" y="12194"/>
                  <a:pt x="21534" y="11517"/>
                  <a:pt x="21539" y="10846"/>
                </a:cubicBezTo>
                <a:cubicBezTo>
                  <a:pt x="21544" y="10174"/>
                  <a:pt x="21501" y="9504"/>
                  <a:pt x="21413" y="9009"/>
                </a:cubicBezTo>
                <a:cubicBezTo>
                  <a:pt x="20798" y="5535"/>
                  <a:pt x="18698" y="2679"/>
                  <a:pt x="15641" y="1148"/>
                </a:cubicBezTo>
                <a:cubicBezTo>
                  <a:pt x="15539" y="1097"/>
                  <a:pt x="15472" y="1052"/>
                  <a:pt x="15388" y="1005"/>
                </a:cubicBezTo>
                <a:cubicBezTo>
                  <a:pt x="14038" y="383"/>
                  <a:pt x="12597" y="38"/>
                  <a:pt x="11114" y="3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15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rcRect l="22365" t="8997" r="25968" b="32791"/>
          <a:stretch>
            <a:fillRect/>
          </a:stretch>
        </p:blipFill>
        <p:spPr>
          <a:xfrm>
            <a:off x="490380" y="5113479"/>
            <a:ext cx="1016113" cy="1008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78" fill="norm" stroke="1" extrusionOk="0">
                <a:moveTo>
                  <a:pt x="10891" y="0"/>
                </a:moveTo>
                <a:cubicBezTo>
                  <a:pt x="10435" y="0"/>
                  <a:pt x="10072" y="19"/>
                  <a:pt x="9693" y="34"/>
                </a:cubicBezTo>
                <a:cubicBezTo>
                  <a:pt x="9184" y="88"/>
                  <a:pt x="8656" y="167"/>
                  <a:pt x="8094" y="298"/>
                </a:cubicBezTo>
                <a:cubicBezTo>
                  <a:pt x="5941" y="798"/>
                  <a:pt x="4328" y="1846"/>
                  <a:pt x="2365" y="4034"/>
                </a:cubicBezTo>
                <a:cubicBezTo>
                  <a:pt x="1916" y="4535"/>
                  <a:pt x="1392" y="5311"/>
                  <a:pt x="1309" y="5597"/>
                </a:cubicBezTo>
                <a:cubicBezTo>
                  <a:pt x="1262" y="5759"/>
                  <a:pt x="1029" y="6370"/>
                  <a:pt x="790" y="6947"/>
                </a:cubicBezTo>
                <a:cubicBezTo>
                  <a:pt x="551" y="7525"/>
                  <a:pt x="285" y="8478"/>
                  <a:pt x="195" y="9062"/>
                </a:cubicBezTo>
                <a:cubicBezTo>
                  <a:pt x="106" y="9646"/>
                  <a:pt x="18" y="10168"/>
                  <a:pt x="3" y="10225"/>
                </a:cubicBezTo>
                <a:cubicBezTo>
                  <a:pt x="-12" y="10282"/>
                  <a:pt x="33" y="10925"/>
                  <a:pt x="95" y="11652"/>
                </a:cubicBezTo>
                <a:cubicBezTo>
                  <a:pt x="501" y="16440"/>
                  <a:pt x="3716" y="20221"/>
                  <a:pt x="8404" y="21427"/>
                </a:cubicBezTo>
                <a:cubicBezTo>
                  <a:pt x="8880" y="21549"/>
                  <a:pt x="9842" y="21600"/>
                  <a:pt x="11109" y="21571"/>
                </a:cubicBezTo>
                <a:cubicBezTo>
                  <a:pt x="12706" y="21534"/>
                  <a:pt x="13255" y="21463"/>
                  <a:pt x="14024" y="21189"/>
                </a:cubicBezTo>
                <a:cubicBezTo>
                  <a:pt x="15497" y="20663"/>
                  <a:pt x="16809" y="19911"/>
                  <a:pt x="17918" y="18964"/>
                </a:cubicBezTo>
                <a:cubicBezTo>
                  <a:pt x="18347" y="18598"/>
                  <a:pt x="18607" y="18399"/>
                  <a:pt x="18789" y="18301"/>
                </a:cubicBezTo>
                <a:cubicBezTo>
                  <a:pt x="18796" y="18129"/>
                  <a:pt x="18836" y="17984"/>
                  <a:pt x="18923" y="17911"/>
                </a:cubicBezTo>
                <a:cubicBezTo>
                  <a:pt x="19448" y="17469"/>
                  <a:pt x="20447" y="15691"/>
                  <a:pt x="20850" y="14488"/>
                </a:cubicBezTo>
                <a:cubicBezTo>
                  <a:pt x="20975" y="14113"/>
                  <a:pt x="21137" y="13828"/>
                  <a:pt x="21218" y="13826"/>
                </a:cubicBezTo>
                <a:cubicBezTo>
                  <a:pt x="21241" y="13485"/>
                  <a:pt x="21270" y="13185"/>
                  <a:pt x="21302" y="13002"/>
                </a:cubicBezTo>
                <a:cubicBezTo>
                  <a:pt x="21588" y="11371"/>
                  <a:pt x="21427" y="8797"/>
                  <a:pt x="20950" y="7372"/>
                </a:cubicBezTo>
                <a:cubicBezTo>
                  <a:pt x="19604" y="3351"/>
                  <a:pt x="16325" y="651"/>
                  <a:pt x="12080" y="60"/>
                </a:cubicBezTo>
                <a:cubicBezTo>
                  <a:pt x="11898" y="34"/>
                  <a:pt x="11711" y="24"/>
                  <a:pt x="11528" y="9"/>
                </a:cubicBezTo>
                <a:cubicBezTo>
                  <a:pt x="11317" y="7"/>
                  <a:pt x="11161" y="1"/>
                  <a:pt x="1089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58" y="6957871"/>
            <a:ext cx="659741" cy="65974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Ontological…"/>
          <p:cNvSpPr txBox="1"/>
          <p:nvPr/>
        </p:nvSpPr>
        <p:spPr>
          <a:xfrm>
            <a:off x="2023774" y="4884446"/>
            <a:ext cx="1137477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0" sz="1500"/>
              <a:t>Ontological</a:t>
            </a:r>
            <a:endParaRPr b="0" sz="1500"/>
          </a:p>
          <a:p>
            <a:pPr/>
            <a:r>
              <a:rPr b="0" sz="1500"/>
              <a:t>selection</a:t>
            </a:r>
          </a:p>
        </p:txBody>
      </p:sp>
      <p:sp>
        <p:nvSpPr>
          <p:cNvPr id="161" name="Asymmetry…"/>
          <p:cNvSpPr txBox="1"/>
          <p:nvPr/>
        </p:nvSpPr>
        <p:spPr>
          <a:xfrm>
            <a:off x="2053019" y="6822358"/>
            <a:ext cx="1127190" cy="743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Asymmetry</a:t>
            </a:r>
          </a:p>
          <a:p>
            <a:pPr>
              <a:defRPr b="0" sz="1500"/>
            </a:pPr>
            <a:r>
              <a:t>features</a:t>
            </a:r>
          </a:p>
          <a:p>
            <a:pPr>
              <a:defRPr b="0" sz="1500"/>
            </a:pPr>
            <a:r>
              <a:t> removal</a:t>
            </a:r>
          </a:p>
        </p:txBody>
      </p:sp>
      <p:sp>
        <p:nvSpPr>
          <p:cNvPr id="162" name="Outlier removal"/>
          <p:cNvSpPr txBox="1"/>
          <p:nvPr/>
        </p:nvSpPr>
        <p:spPr>
          <a:xfrm>
            <a:off x="3661651" y="7777474"/>
            <a:ext cx="140227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Outlier removal</a:t>
            </a:r>
          </a:p>
        </p:txBody>
      </p:sp>
      <p:sp>
        <p:nvSpPr>
          <p:cNvPr id="163" name="원"/>
          <p:cNvSpPr/>
          <p:nvPr/>
        </p:nvSpPr>
        <p:spPr>
          <a:xfrm>
            <a:off x="3833338" y="6657910"/>
            <a:ext cx="1016001" cy="1016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선"/>
          <p:cNvSpPr/>
          <p:nvPr/>
        </p:nvSpPr>
        <p:spPr>
          <a:xfrm>
            <a:off x="4028606" y="6806841"/>
            <a:ext cx="595261" cy="74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9" h="21600" fill="norm" stroke="1" extrusionOk="0">
                <a:moveTo>
                  <a:pt x="18973" y="0"/>
                </a:moveTo>
                <a:cubicBezTo>
                  <a:pt x="20381" y="4115"/>
                  <a:pt x="17822" y="8475"/>
                  <a:pt x="13224" y="9795"/>
                </a:cubicBezTo>
                <a:cubicBezTo>
                  <a:pt x="10064" y="10703"/>
                  <a:pt x="6426" y="9832"/>
                  <a:pt x="3496" y="11338"/>
                </a:cubicBezTo>
                <a:cubicBezTo>
                  <a:pt x="-771" y="13532"/>
                  <a:pt x="-1219" y="18864"/>
                  <a:pt x="263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원"/>
          <p:cNvSpPr/>
          <p:nvPr/>
        </p:nvSpPr>
        <p:spPr>
          <a:xfrm>
            <a:off x="4167680" y="7311097"/>
            <a:ext cx="83520" cy="835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원"/>
          <p:cNvSpPr/>
          <p:nvPr/>
        </p:nvSpPr>
        <p:spPr>
          <a:xfrm>
            <a:off x="4326236" y="7227578"/>
            <a:ext cx="83521" cy="835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원"/>
          <p:cNvSpPr/>
          <p:nvPr/>
        </p:nvSpPr>
        <p:spPr>
          <a:xfrm>
            <a:off x="4426394" y="7394617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원"/>
          <p:cNvSpPr/>
          <p:nvPr/>
        </p:nvSpPr>
        <p:spPr>
          <a:xfrm>
            <a:off x="4548698" y="7144057"/>
            <a:ext cx="83521" cy="835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원"/>
          <p:cNvSpPr/>
          <p:nvPr/>
        </p:nvSpPr>
        <p:spPr>
          <a:xfrm>
            <a:off x="4209439" y="7475670"/>
            <a:ext cx="83521" cy="835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원"/>
          <p:cNvSpPr/>
          <p:nvPr/>
        </p:nvSpPr>
        <p:spPr>
          <a:xfrm>
            <a:off x="4384634" y="6971837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원"/>
          <p:cNvSpPr/>
          <p:nvPr/>
        </p:nvSpPr>
        <p:spPr>
          <a:xfrm>
            <a:off x="4184318" y="6930076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원"/>
          <p:cNvSpPr/>
          <p:nvPr/>
        </p:nvSpPr>
        <p:spPr>
          <a:xfrm>
            <a:off x="4468154" y="6814391"/>
            <a:ext cx="83521" cy="83520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원"/>
          <p:cNvSpPr/>
          <p:nvPr/>
        </p:nvSpPr>
        <p:spPr>
          <a:xfrm>
            <a:off x="4267837" y="6772630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원"/>
          <p:cNvSpPr/>
          <p:nvPr/>
        </p:nvSpPr>
        <p:spPr>
          <a:xfrm>
            <a:off x="3967865" y="7055356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원"/>
          <p:cNvSpPr/>
          <p:nvPr/>
        </p:nvSpPr>
        <p:spPr>
          <a:xfrm>
            <a:off x="3884345" y="7227578"/>
            <a:ext cx="83521" cy="83521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선"/>
          <p:cNvSpPr/>
          <p:nvPr/>
        </p:nvSpPr>
        <p:spPr>
          <a:xfrm flipV="1">
            <a:off x="4421646" y="7384847"/>
            <a:ext cx="112927" cy="1129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선"/>
          <p:cNvSpPr/>
          <p:nvPr/>
        </p:nvSpPr>
        <p:spPr>
          <a:xfrm>
            <a:off x="4414246" y="7374980"/>
            <a:ext cx="119375" cy="11937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원"/>
          <p:cNvSpPr/>
          <p:nvPr/>
        </p:nvSpPr>
        <p:spPr>
          <a:xfrm>
            <a:off x="2084512" y="3840813"/>
            <a:ext cx="1016001" cy="1016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원"/>
          <p:cNvSpPr/>
          <p:nvPr/>
        </p:nvSpPr>
        <p:spPr>
          <a:xfrm>
            <a:off x="2108613" y="5774608"/>
            <a:ext cx="1016001" cy="1016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88" name="그룹"/>
          <p:cNvGrpSpPr/>
          <p:nvPr/>
        </p:nvGrpSpPr>
        <p:grpSpPr>
          <a:xfrm>
            <a:off x="2242677" y="5952738"/>
            <a:ext cx="747874" cy="659741"/>
            <a:chOff x="0" y="0"/>
            <a:chExt cx="747872" cy="659739"/>
          </a:xfrm>
        </p:grpSpPr>
        <p:sp>
          <p:nvSpPr>
            <p:cNvPr id="180" name="직사각형"/>
            <p:cNvSpPr/>
            <p:nvPr/>
          </p:nvSpPr>
          <p:spPr>
            <a:xfrm>
              <a:off x="0" y="531154"/>
              <a:ext cx="747873" cy="128586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직사각형"/>
            <p:cNvSpPr/>
            <p:nvPr/>
          </p:nvSpPr>
          <p:spPr>
            <a:xfrm>
              <a:off x="0" y="0"/>
              <a:ext cx="373937" cy="12858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직사각형"/>
            <p:cNvSpPr/>
            <p:nvPr/>
          </p:nvSpPr>
          <p:spPr>
            <a:xfrm>
              <a:off x="373936" y="0"/>
              <a:ext cx="373937" cy="12858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" name="직사각형"/>
            <p:cNvSpPr/>
            <p:nvPr/>
          </p:nvSpPr>
          <p:spPr>
            <a:xfrm>
              <a:off x="0" y="173983"/>
              <a:ext cx="295213" cy="12858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" name="직사각형"/>
            <p:cNvSpPr/>
            <p:nvPr/>
          </p:nvSpPr>
          <p:spPr>
            <a:xfrm>
              <a:off x="295213" y="173983"/>
              <a:ext cx="452660" cy="128586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" name="직사각형"/>
            <p:cNvSpPr/>
            <p:nvPr/>
          </p:nvSpPr>
          <p:spPr>
            <a:xfrm>
              <a:off x="0" y="352569"/>
              <a:ext cx="704024" cy="12858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직사각형"/>
            <p:cNvSpPr/>
            <p:nvPr/>
          </p:nvSpPr>
          <p:spPr>
            <a:xfrm>
              <a:off x="704023" y="352569"/>
              <a:ext cx="43850" cy="128586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직사각형"/>
            <p:cNvSpPr/>
            <p:nvPr/>
          </p:nvSpPr>
          <p:spPr>
            <a:xfrm>
              <a:off x="0" y="531154"/>
              <a:ext cx="43850" cy="12858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l="4878" t="15871" r="4881" b="9698"/>
          <a:stretch>
            <a:fillRect/>
          </a:stretch>
        </p:blipFill>
        <p:spPr>
          <a:xfrm>
            <a:off x="2203972" y="3994403"/>
            <a:ext cx="802482" cy="265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8931" y="0"/>
                </a:moveTo>
                <a:lnTo>
                  <a:pt x="8931" y="7521"/>
                </a:lnTo>
                <a:lnTo>
                  <a:pt x="8931" y="15042"/>
                </a:lnTo>
                <a:lnTo>
                  <a:pt x="9304" y="15139"/>
                </a:lnTo>
                <a:cubicBezTo>
                  <a:pt x="9510" y="15197"/>
                  <a:pt x="9800" y="15417"/>
                  <a:pt x="9945" y="15623"/>
                </a:cubicBezTo>
                <a:cubicBezTo>
                  <a:pt x="10206" y="15992"/>
                  <a:pt x="10672" y="17316"/>
                  <a:pt x="10693" y="17754"/>
                </a:cubicBezTo>
                <a:cubicBezTo>
                  <a:pt x="10699" y="17877"/>
                  <a:pt x="10714" y="17600"/>
                  <a:pt x="10725" y="17108"/>
                </a:cubicBezTo>
                <a:cubicBezTo>
                  <a:pt x="10764" y="15453"/>
                  <a:pt x="10455" y="13595"/>
                  <a:pt x="9977" y="12686"/>
                </a:cubicBezTo>
                <a:lnTo>
                  <a:pt x="9753" y="12266"/>
                </a:lnTo>
                <a:lnTo>
                  <a:pt x="9753" y="6488"/>
                </a:lnTo>
                <a:lnTo>
                  <a:pt x="9753" y="710"/>
                </a:lnTo>
                <a:lnTo>
                  <a:pt x="9475" y="452"/>
                </a:lnTo>
                <a:cubicBezTo>
                  <a:pt x="9323" y="308"/>
                  <a:pt x="9131" y="145"/>
                  <a:pt x="9059" y="97"/>
                </a:cubicBezTo>
                <a:lnTo>
                  <a:pt x="8931" y="0"/>
                </a:lnTo>
                <a:close/>
                <a:moveTo>
                  <a:pt x="12904" y="2098"/>
                </a:moveTo>
                <a:cubicBezTo>
                  <a:pt x="12805" y="2082"/>
                  <a:pt x="12709" y="2110"/>
                  <a:pt x="12616" y="2130"/>
                </a:cubicBezTo>
                <a:cubicBezTo>
                  <a:pt x="11977" y="2268"/>
                  <a:pt x="11535" y="3008"/>
                  <a:pt x="11142" y="4616"/>
                </a:cubicBezTo>
                <a:lnTo>
                  <a:pt x="10971" y="5294"/>
                </a:lnTo>
                <a:lnTo>
                  <a:pt x="10971" y="12040"/>
                </a:lnTo>
                <a:lnTo>
                  <a:pt x="10971" y="18787"/>
                </a:lnTo>
                <a:lnTo>
                  <a:pt x="11142" y="18206"/>
                </a:lnTo>
                <a:cubicBezTo>
                  <a:pt x="11380" y="17390"/>
                  <a:pt x="11832" y="16693"/>
                  <a:pt x="12210" y="16559"/>
                </a:cubicBezTo>
                <a:cubicBezTo>
                  <a:pt x="12999" y="16280"/>
                  <a:pt x="14151" y="17771"/>
                  <a:pt x="15297" y="20530"/>
                </a:cubicBezTo>
                <a:cubicBezTo>
                  <a:pt x="15538" y="21109"/>
                  <a:pt x="15738" y="21590"/>
                  <a:pt x="15746" y="21595"/>
                </a:cubicBezTo>
                <a:cubicBezTo>
                  <a:pt x="15754" y="21600"/>
                  <a:pt x="15767" y="18040"/>
                  <a:pt x="15767" y="13686"/>
                </a:cubicBezTo>
                <a:lnTo>
                  <a:pt x="15767" y="5746"/>
                </a:lnTo>
                <a:lnTo>
                  <a:pt x="15361" y="4971"/>
                </a:lnTo>
                <a:cubicBezTo>
                  <a:pt x="14460" y="3215"/>
                  <a:pt x="13601" y="2213"/>
                  <a:pt x="12904" y="2098"/>
                </a:cubicBezTo>
                <a:close/>
                <a:moveTo>
                  <a:pt x="5950" y="5068"/>
                </a:moveTo>
                <a:lnTo>
                  <a:pt x="5950" y="10523"/>
                </a:lnTo>
                <a:lnTo>
                  <a:pt x="5950" y="15978"/>
                </a:lnTo>
                <a:lnTo>
                  <a:pt x="6303" y="15978"/>
                </a:lnTo>
                <a:cubicBezTo>
                  <a:pt x="6599" y="15978"/>
                  <a:pt x="6650" y="15931"/>
                  <a:pt x="6677" y="15623"/>
                </a:cubicBezTo>
                <a:cubicBezTo>
                  <a:pt x="6707" y="15275"/>
                  <a:pt x="6710" y="15253"/>
                  <a:pt x="6922" y="15688"/>
                </a:cubicBezTo>
                <a:cubicBezTo>
                  <a:pt x="7186" y="16226"/>
                  <a:pt x="7512" y="16281"/>
                  <a:pt x="7852" y="15817"/>
                </a:cubicBezTo>
                <a:cubicBezTo>
                  <a:pt x="8348" y="15138"/>
                  <a:pt x="8598" y="13443"/>
                  <a:pt x="8461" y="11717"/>
                </a:cubicBezTo>
                <a:cubicBezTo>
                  <a:pt x="8290" y="9573"/>
                  <a:pt x="7575" y="8504"/>
                  <a:pt x="6954" y="9458"/>
                </a:cubicBezTo>
                <a:cubicBezTo>
                  <a:pt x="6831" y="9647"/>
                  <a:pt x="6707" y="9744"/>
                  <a:pt x="6687" y="9684"/>
                </a:cubicBezTo>
                <a:cubicBezTo>
                  <a:pt x="6667" y="9624"/>
                  <a:pt x="6655" y="8569"/>
                  <a:pt x="6655" y="7327"/>
                </a:cubicBezTo>
                <a:lnTo>
                  <a:pt x="6655" y="5068"/>
                </a:lnTo>
                <a:lnTo>
                  <a:pt x="6303" y="5068"/>
                </a:lnTo>
                <a:lnTo>
                  <a:pt x="5950" y="5068"/>
                </a:lnTo>
                <a:close/>
                <a:moveTo>
                  <a:pt x="20895" y="5068"/>
                </a:moveTo>
                <a:lnTo>
                  <a:pt x="20895" y="7424"/>
                </a:lnTo>
                <a:cubicBezTo>
                  <a:pt x="20895" y="8714"/>
                  <a:pt x="20883" y="9818"/>
                  <a:pt x="20863" y="9878"/>
                </a:cubicBezTo>
                <a:cubicBezTo>
                  <a:pt x="20843" y="9937"/>
                  <a:pt x="20760" y="9818"/>
                  <a:pt x="20671" y="9619"/>
                </a:cubicBezTo>
                <a:cubicBezTo>
                  <a:pt x="20299" y="8792"/>
                  <a:pt x="19579" y="9113"/>
                  <a:pt x="19303" y="10233"/>
                </a:cubicBezTo>
                <a:cubicBezTo>
                  <a:pt x="18990" y="11506"/>
                  <a:pt x="18954" y="12963"/>
                  <a:pt x="19196" y="14397"/>
                </a:cubicBezTo>
                <a:cubicBezTo>
                  <a:pt x="19320" y="15127"/>
                  <a:pt x="19411" y="15432"/>
                  <a:pt x="19613" y="15752"/>
                </a:cubicBezTo>
                <a:cubicBezTo>
                  <a:pt x="19946" y="16280"/>
                  <a:pt x="20402" y="16222"/>
                  <a:pt x="20671" y="15623"/>
                </a:cubicBezTo>
                <a:lnTo>
                  <a:pt x="20852" y="15236"/>
                </a:lnTo>
                <a:lnTo>
                  <a:pt x="20884" y="15591"/>
                </a:lnTo>
                <a:cubicBezTo>
                  <a:pt x="20912" y="15910"/>
                  <a:pt x="20959" y="15978"/>
                  <a:pt x="21258" y="15978"/>
                </a:cubicBezTo>
                <a:lnTo>
                  <a:pt x="21600" y="15978"/>
                </a:lnTo>
                <a:lnTo>
                  <a:pt x="21600" y="10523"/>
                </a:lnTo>
                <a:lnTo>
                  <a:pt x="21600" y="5068"/>
                </a:lnTo>
                <a:lnTo>
                  <a:pt x="21247" y="5068"/>
                </a:lnTo>
                <a:lnTo>
                  <a:pt x="20895" y="5068"/>
                </a:lnTo>
                <a:close/>
                <a:moveTo>
                  <a:pt x="0" y="6133"/>
                </a:moveTo>
                <a:lnTo>
                  <a:pt x="0" y="11040"/>
                </a:lnTo>
                <a:lnTo>
                  <a:pt x="0" y="15978"/>
                </a:lnTo>
                <a:lnTo>
                  <a:pt x="385" y="15978"/>
                </a:lnTo>
                <a:lnTo>
                  <a:pt x="758" y="15978"/>
                </a:lnTo>
                <a:lnTo>
                  <a:pt x="758" y="14397"/>
                </a:lnTo>
                <a:cubicBezTo>
                  <a:pt x="758" y="13354"/>
                  <a:pt x="786" y="12773"/>
                  <a:pt x="833" y="12686"/>
                </a:cubicBezTo>
                <a:cubicBezTo>
                  <a:pt x="872" y="12613"/>
                  <a:pt x="1138" y="12521"/>
                  <a:pt x="1421" y="12460"/>
                </a:cubicBezTo>
                <a:cubicBezTo>
                  <a:pt x="1999" y="12334"/>
                  <a:pt x="2179" y="12050"/>
                  <a:pt x="2350" y="11040"/>
                </a:cubicBezTo>
                <a:cubicBezTo>
                  <a:pt x="2493" y="10194"/>
                  <a:pt x="2489" y="8435"/>
                  <a:pt x="2339" y="7553"/>
                </a:cubicBezTo>
                <a:cubicBezTo>
                  <a:pt x="2142" y="6388"/>
                  <a:pt x="1873" y="6133"/>
                  <a:pt x="855" y="6133"/>
                </a:cubicBezTo>
                <a:lnTo>
                  <a:pt x="0" y="6133"/>
                </a:lnTo>
                <a:close/>
                <a:moveTo>
                  <a:pt x="17519" y="9103"/>
                </a:moveTo>
                <a:cubicBezTo>
                  <a:pt x="17207" y="9058"/>
                  <a:pt x="16885" y="9326"/>
                  <a:pt x="16622" y="9878"/>
                </a:cubicBezTo>
                <a:cubicBezTo>
                  <a:pt x="16251" y="10656"/>
                  <a:pt x="16118" y="12861"/>
                  <a:pt x="16355" y="14332"/>
                </a:cubicBezTo>
                <a:cubicBezTo>
                  <a:pt x="16476" y="15084"/>
                  <a:pt x="16732" y="15701"/>
                  <a:pt x="17039" y="15978"/>
                </a:cubicBezTo>
                <a:cubicBezTo>
                  <a:pt x="17268" y="16186"/>
                  <a:pt x="17680" y="16160"/>
                  <a:pt x="17936" y="15946"/>
                </a:cubicBezTo>
                <a:cubicBezTo>
                  <a:pt x="18180" y="15742"/>
                  <a:pt x="18566" y="14843"/>
                  <a:pt x="18566" y="14461"/>
                </a:cubicBezTo>
                <a:cubicBezTo>
                  <a:pt x="18566" y="14116"/>
                  <a:pt x="17929" y="14144"/>
                  <a:pt x="17776" y="14493"/>
                </a:cubicBezTo>
                <a:cubicBezTo>
                  <a:pt x="17713" y="14635"/>
                  <a:pt x="17575" y="14752"/>
                  <a:pt x="17455" y="14752"/>
                </a:cubicBezTo>
                <a:cubicBezTo>
                  <a:pt x="17283" y="14752"/>
                  <a:pt x="17203" y="14607"/>
                  <a:pt x="17081" y="14171"/>
                </a:cubicBezTo>
                <a:cubicBezTo>
                  <a:pt x="16995" y="13863"/>
                  <a:pt x="16933" y="13474"/>
                  <a:pt x="16942" y="13267"/>
                </a:cubicBezTo>
                <a:cubicBezTo>
                  <a:pt x="16959" y="12911"/>
                  <a:pt x="16994" y="12894"/>
                  <a:pt x="17818" y="12847"/>
                </a:cubicBezTo>
                <a:lnTo>
                  <a:pt x="18673" y="12783"/>
                </a:lnTo>
                <a:lnTo>
                  <a:pt x="18641" y="12234"/>
                </a:lnTo>
                <a:cubicBezTo>
                  <a:pt x="18577" y="11135"/>
                  <a:pt x="18499" y="10558"/>
                  <a:pt x="18342" y="10103"/>
                </a:cubicBezTo>
                <a:cubicBezTo>
                  <a:pt x="18127" y="9483"/>
                  <a:pt x="17832" y="9148"/>
                  <a:pt x="17519" y="9103"/>
                </a:cubicBezTo>
                <a:close/>
                <a:moveTo>
                  <a:pt x="2906" y="9296"/>
                </a:moveTo>
                <a:lnTo>
                  <a:pt x="2927" y="11782"/>
                </a:lnTo>
                <a:cubicBezTo>
                  <a:pt x="2961" y="15016"/>
                  <a:pt x="3057" y="15558"/>
                  <a:pt x="3653" y="16043"/>
                </a:cubicBezTo>
                <a:cubicBezTo>
                  <a:pt x="3895" y="16239"/>
                  <a:pt x="4702" y="16020"/>
                  <a:pt x="4893" y="15720"/>
                </a:cubicBezTo>
                <a:cubicBezTo>
                  <a:pt x="5241" y="15170"/>
                  <a:pt x="5276" y="14769"/>
                  <a:pt x="5299" y="11879"/>
                </a:cubicBezTo>
                <a:lnTo>
                  <a:pt x="5320" y="9296"/>
                </a:lnTo>
                <a:lnTo>
                  <a:pt x="4967" y="9296"/>
                </a:lnTo>
                <a:lnTo>
                  <a:pt x="4626" y="9296"/>
                </a:lnTo>
                <a:lnTo>
                  <a:pt x="4604" y="11588"/>
                </a:lnTo>
                <a:cubicBezTo>
                  <a:pt x="4586" y="13761"/>
                  <a:pt x="4574" y="13918"/>
                  <a:pt x="4444" y="14235"/>
                </a:cubicBezTo>
                <a:cubicBezTo>
                  <a:pt x="4245" y="14720"/>
                  <a:pt x="3964" y="14658"/>
                  <a:pt x="3792" y="14106"/>
                </a:cubicBezTo>
                <a:cubicBezTo>
                  <a:pt x="3665" y="13697"/>
                  <a:pt x="3647" y="13495"/>
                  <a:pt x="3643" y="12040"/>
                </a:cubicBezTo>
                <a:cubicBezTo>
                  <a:pt x="3640" y="11153"/>
                  <a:pt x="3638" y="10160"/>
                  <a:pt x="3632" y="9845"/>
                </a:cubicBezTo>
                <a:lnTo>
                  <a:pt x="3621" y="9296"/>
                </a:lnTo>
                <a:lnTo>
                  <a:pt x="3258" y="9296"/>
                </a:lnTo>
                <a:lnTo>
                  <a:pt x="2906" y="9296"/>
                </a:lnTo>
                <a:close/>
                <a:moveTo>
                  <a:pt x="7211" y="10846"/>
                </a:moveTo>
                <a:cubicBezTo>
                  <a:pt x="7347" y="10837"/>
                  <a:pt x="7474" y="11037"/>
                  <a:pt x="7595" y="11427"/>
                </a:cubicBezTo>
                <a:cubicBezTo>
                  <a:pt x="7832" y="12190"/>
                  <a:pt x="7833" y="13165"/>
                  <a:pt x="7595" y="13880"/>
                </a:cubicBezTo>
                <a:cubicBezTo>
                  <a:pt x="7348" y="14623"/>
                  <a:pt x="7059" y="14580"/>
                  <a:pt x="6794" y="13783"/>
                </a:cubicBezTo>
                <a:cubicBezTo>
                  <a:pt x="6525" y="12972"/>
                  <a:pt x="6525" y="12270"/>
                  <a:pt x="6794" y="11459"/>
                </a:cubicBezTo>
                <a:cubicBezTo>
                  <a:pt x="6929" y="11052"/>
                  <a:pt x="7075" y="10855"/>
                  <a:pt x="7211" y="10846"/>
                </a:cubicBezTo>
                <a:close/>
                <a:moveTo>
                  <a:pt x="20307" y="10846"/>
                </a:moveTo>
                <a:cubicBezTo>
                  <a:pt x="20448" y="10827"/>
                  <a:pt x="20594" y="11017"/>
                  <a:pt x="20735" y="11395"/>
                </a:cubicBezTo>
                <a:cubicBezTo>
                  <a:pt x="20891" y="11816"/>
                  <a:pt x="20927" y="12009"/>
                  <a:pt x="20927" y="12621"/>
                </a:cubicBezTo>
                <a:cubicBezTo>
                  <a:pt x="20927" y="13233"/>
                  <a:pt x="20891" y="13459"/>
                  <a:pt x="20735" y="13880"/>
                </a:cubicBezTo>
                <a:cubicBezTo>
                  <a:pt x="20463" y="14610"/>
                  <a:pt x="20195" y="14572"/>
                  <a:pt x="19934" y="13783"/>
                </a:cubicBezTo>
                <a:cubicBezTo>
                  <a:pt x="19674" y="13003"/>
                  <a:pt x="19665" y="12339"/>
                  <a:pt x="19912" y="11491"/>
                </a:cubicBezTo>
                <a:cubicBezTo>
                  <a:pt x="20033" y="11078"/>
                  <a:pt x="20167" y="10865"/>
                  <a:pt x="20307" y="1084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59547" y="4278514"/>
            <a:ext cx="454729" cy="45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21795" y="4847897"/>
            <a:ext cx="837440" cy="164150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138 patients…"/>
          <p:cNvSpPr txBox="1"/>
          <p:nvPr/>
        </p:nvSpPr>
        <p:spPr>
          <a:xfrm>
            <a:off x="5433803" y="6476700"/>
            <a:ext cx="1219010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138 patients</a:t>
            </a:r>
          </a:p>
          <a:p>
            <a:pPr>
              <a:defRPr b="0" sz="1500"/>
            </a:pPr>
            <a:r>
              <a:t>18 features</a:t>
            </a:r>
          </a:p>
        </p:txBody>
      </p:sp>
      <p:pic>
        <p:nvPicPr>
          <p:cNvPr id="193" name="이미지" descr="이미지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40284" y="4907299"/>
            <a:ext cx="837439" cy="16415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50 patients"/>
          <p:cNvSpPr txBox="1"/>
          <p:nvPr/>
        </p:nvSpPr>
        <p:spPr>
          <a:xfrm>
            <a:off x="11540622" y="6538300"/>
            <a:ext cx="1060134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50 patients</a:t>
            </a:r>
          </a:p>
        </p:txBody>
      </p:sp>
      <p:sp>
        <p:nvSpPr>
          <p:cNvPr id="195" name="화살표"/>
          <p:cNvSpPr/>
          <p:nvPr/>
        </p:nvSpPr>
        <p:spPr>
          <a:xfrm>
            <a:off x="5029070" y="7088258"/>
            <a:ext cx="2038050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84" y="14256"/>
                </a:moveTo>
                <a:lnTo>
                  <a:pt x="2584" y="21600"/>
                </a:lnTo>
                <a:lnTo>
                  <a:pt x="0" y="10800"/>
                </a:lnTo>
                <a:lnTo>
                  <a:pt x="2584" y="0"/>
                </a:lnTo>
                <a:lnTo>
                  <a:pt x="25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화살표"/>
          <p:cNvSpPr/>
          <p:nvPr/>
        </p:nvSpPr>
        <p:spPr>
          <a:xfrm>
            <a:off x="2524115" y="1531836"/>
            <a:ext cx="4653656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화살표"/>
          <p:cNvSpPr/>
          <p:nvPr/>
        </p:nvSpPr>
        <p:spPr>
          <a:xfrm>
            <a:off x="7177770" y="1531836"/>
            <a:ext cx="2318792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Discovery set…"/>
          <p:cNvSpPr txBox="1"/>
          <p:nvPr/>
        </p:nvSpPr>
        <p:spPr>
          <a:xfrm>
            <a:off x="3709935" y="1068423"/>
            <a:ext cx="1484275" cy="56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Discovery set</a:t>
            </a:r>
          </a:p>
          <a:p>
            <a:pPr>
              <a:defRPr b="0" sz="1600"/>
            </a:pPr>
            <a:r>
              <a:t>(n=138)</a:t>
            </a:r>
          </a:p>
        </p:txBody>
      </p:sp>
      <p:sp>
        <p:nvSpPr>
          <p:cNvPr id="199" name="Validation set…"/>
          <p:cNvSpPr txBox="1"/>
          <p:nvPr/>
        </p:nvSpPr>
        <p:spPr>
          <a:xfrm>
            <a:off x="7511531" y="1068423"/>
            <a:ext cx="1472286" cy="56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/>
            </a:pPr>
            <a:r>
              <a:t>Validation set</a:t>
            </a:r>
          </a:p>
          <a:p>
            <a:pPr>
              <a:defRPr b="0" sz="1600"/>
            </a:pPr>
            <a:r>
              <a:t>(n=50)</a:t>
            </a:r>
          </a:p>
        </p:txBody>
      </p:sp>
      <p:sp>
        <p:nvSpPr>
          <p:cNvPr id="200" name="화살표"/>
          <p:cNvSpPr/>
          <p:nvPr/>
        </p:nvSpPr>
        <p:spPr>
          <a:xfrm>
            <a:off x="9476966" y="1531836"/>
            <a:ext cx="1484275" cy="381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Last follow up"/>
          <p:cNvSpPr txBox="1"/>
          <p:nvPr/>
        </p:nvSpPr>
        <p:spPr>
          <a:xfrm>
            <a:off x="10966792" y="1552042"/>
            <a:ext cx="1147662" cy="287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300"/>
            </a:lvl1pPr>
          </a:lstStyle>
          <a:p>
            <a:pPr/>
            <a:r>
              <a:t>Last follow up</a:t>
            </a:r>
          </a:p>
        </p:txBody>
      </p:sp>
      <p:sp>
        <p:nvSpPr>
          <p:cNvPr id="202" name="선"/>
          <p:cNvSpPr/>
          <p:nvPr/>
        </p:nvSpPr>
        <p:spPr>
          <a:xfrm>
            <a:off x="2560106" y="1793434"/>
            <a:ext cx="4596929" cy="52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선"/>
          <p:cNvSpPr/>
          <p:nvPr/>
        </p:nvSpPr>
        <p:spPr>
          <a:xfrm>
            <a:off x="7149589" y="1839745"/>
            <a:ext cx="2264856" cy="481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" y="2286"/>
                </a:moveTo>
                <a:lnTo>
                  <a:pt x="0" y="21600"/>
                </a:lnTo>
                <a:lnTo>
                  <a:pt x="21518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2014.3"/>
          <p:cNvSpPr txBox="1"/>
          <p:nvPr/>
        </p:nvSpPr>
        <p:spPr>
          <a:xfrm>
            <a:off x="2239984" y="1906028"/>
            <a:ext cx="658013" cy="299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/>
            </a:lvl1pPr>
          </a:lstStyle>
          <a:p>
            <a:pPr/>
            <a:r>
              <a:t>2014.3</a:t>
            </a:r>
          </a:p>
        </p:txBody>
      </p:sp>
      <p:sp>
        <p:nvSpPr>
          <p:cNvPr id="205" name="2018.12"/>
          <p:cNvSpPr txBox="1"/>
          <p:nvPr/>
        </p:nvSpPr>
        <p:spPr>
          <a:xfrm>
            <a:off x="9046549" y="1922792"/>
            <a:ext cx="756870" cy="2998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/>
            </a:lvl1pPr>
          </a:lstStyle>
          <a:p>
            <a:pPr/>
            <a:r>
              <a:t>2018.12</a:t>
            </a:r>
          </a:p>
        </p:txBody>
      </p:sp>
      <p:sp>
        <p:nvSpPr>
          <p:cNvPr id="206" name="2020.4"/>
          <p:cNvSpPr txBox="1"/>
          <p:nvPr/>
        </p:nvSpPr>
        <p:spPr>
          <a:xfrm>
            <a:off x="10501610" y="1887436"/>
            <a:ext cx="658013" cy="299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/>
            </a:lvl1pPr>
          </a:lstStyle>
          <a:p>
            <a:pPr/>
            <a:r>
              <a:t>2020.4</a:t>
            </a:r>
          </a:p>
        </p:txBody>
      </p:sp>
      <p:sp>
        <p:nvSpPr>
          <p:cNvPr id="207" name="2018. 1"/>
          <p:cNvSpPr txBox="1"/>
          <p:nvPr/>
        </p:nvSpPr>
        <p:spPr>
          <a:xfrm>
            <a:off x="6790102" y="1931428"/>
            <a:ext cx="707442" cy="299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/>
            </a:lvl1pPr>
          </a:lstStyle>
          <a:p>
            <a:pPr/>
            <a:r>
              <a:t>2018. 1</a:t>
            </a:r>
          </a:p>
        </p:txBody>
      </p:sp>
      <p:sp>
        <p:nvSpPr>
          <p:cNvPr id="208" name="선"/>
          <p:cNvSpPr/>
          <p:nvPr/>
        </p:nvSpPr>
        <p:spPr>
          <a:xfrm>
            <a:off x="4549206" y="2330476"/>
            <a:ext cx="1387899" cy="58361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선"/>
          <p:cNvSpPr/>
          <p:nvPr/>
        </p:nvSpPr>
        <p:spPr>
          <a:xfrm>
            <a:off x="8285923" y="2331231"/>
            <a:ext cx="3789889" cy="58210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rcRect l="4571" t="4681" r="6502" b="4323"/>
          <a:stretch>
            <a:fillRect/>
          </a:stretch>
        </p:blipFill>
        <p:spPr>
          <a:xfrm>
            <a:off x="8394069" y="6695100"/>
            <a:ext cx="1015895" cy="1000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3" h="21568" fill="norm" stroke="1" extrusionOk="0">
                <a:moveTo>
                  <a:pt x="10663" y="0"/>
                </a:moveTo>
                <a:cubicBezTo>
                  <a:pt x="9570" y="1"/>
                  <a:pt x="8481" y="91"/>
                  <a:pt x="7794" y="274"/>
                </a:cubicBezTo>
                <a:cubicBezTo>
                  <a:pt x="4092" y="1260"/>
                  <a:pt x="1191" y="4256"/>
                  <a:pt x="231" y="8085"/>
                </a:cubicBezTo>
                <a:cubicBezTo>
                  <a:pt x="-171" y="9691"/>
                  <a:pt x="-33" y="12677"/>
                  <a:pt x="516" y="14270"/>
                </a:cubicBezTo>
                <a:cubicBezTo>
                  <a:pt x="1830" y="18089"/>
                  <a:pt x="5295" y="20964"/>
                  <a:pt x="9224" y="21482"/>
                </a:cubicBezTo>
                <a:cubicBezTo>
                  <a:pt x="9647" y="21538"/>
                  <a:pt x="10073" y="21563"/>
                  <a:pt x="10496" y="21568"/>
                </a:cubicBezTo>
                <a:cubicBezTo>
                  <a:pt x="13454" y="21599"/>
                  <a:pt x="16357" y="20392"/>
                  <a:pt x="18501" y="18197"/>
                </a:cubicBezTo>
                <a:cubicBezTo>
                  <a:pt x="20619" y="16028"/>
                  <a:pt x="21429" y="13903"/>
                  <a:pt x="21412" y="10557"/>
                </a:cubicBezTo>
                <a:cubicBezTo>
                  <a:pt x="21387" y="5500"/>
                  <a:pt x="18339" y="1519"/>
                  <a:pt x="13549" y="274"/>
                </a:cubicBezTo>
                <a:cubicBezTo>
                  <a:pt x="12849" y="92"/>
                  <a:pt x="11756" y="-1"/>
                  <a:pt x="10663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11" name="Logistic…"/>
          <p:cNvSpPr txBox="1"/>
          <p:nvPr/>
        </p:nvSpPr>
        <p:spPr>
          <a:xfrm>
            <a:off x="8334510" y="7708350"/>
            <a:ext cx="1162051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Logistic</a:t>
            </a:r>
          </a:p>
          <a:p>
            <a:pPr>
              <a:defRPr b="0" sz="1500"/>
            </a:pPr>
            <a:r>
              <a:t>Regressions</a:t>
            </a:r>
          </a:p>
        </p:txBody>
      </p:sp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rcRect l="14499" t="8163" r="8222" b="8204"/>
          <a:stretch>
            <a:fillRect/>
          </a:stretch>
        </p:blipFill>
        <p:spPr>
          <a:xfrm>
            <a:off x="7211075" y="6346771"/>
            <a:ext cx="1016026" cy="1031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0" h="21588" fill="norm" stroke="1" extrusionOk="0">
                <a:moveTo>
                  <a:pt x="10451" y="0"/>
                </a:moveTo>
                <a:cubicBezTo>
                  <a:pt x="7425" y="0"/>
                  <a:pt x="4881" y="1112"/>
                  <a:pt x="2845" y="3332"/>
                </a:cubicBezTo>
                <a:cubicBezTo>
                  <a:pt x="171" y="6247"/>
                  <a:pt x="-709" y="10592"/>
                  <a:pt x="595" y="14449"/>
                </a:cubicBezTo>
                <a:cubicBezTo>
                  <a:pt x="1788" y="17978"/>
                  <a:pt x="4702" y="20606"/>
                  <a:pt x="8299" y="21404"/>
                </a:cubicBezTo>
                <a:cubicBezTo>
                  <a:pt x="8909" y="21539"/>
                  <a:pt x="9732" y="21600"/>
                  <a:pt x="10565" y="21587"/>
                </a:cubicBezTo>
                <a:cubicBezTo>
                  <a:pt x="11398" y="21573"/>
                  <a:pt x="12241" y="21485"/>
                  <a:pt x="12880" y="21329"/>
                </a:cubicBezTo>
                <a:cubicBezTo>
                  <a:pt x="14042" y="21045"/>
                  <a:pt x="15454" y="20416"/>
                  <a:pt x="16304" y="19800"/>
                </a:cubicBezTo>
                <a:cubicBezTo>
                  <a:pt x="17316" y="19067"/>
                  <a:pt x="18881" y="17330"/>
                  <a:pt x="19434" y="16327"/>
                </a:cubicBezTo>
                <a:cubicBezTo>
                  <a:pt x="20444" y="14495"/>
                  <a:pt x="20891" y="12560"/>
                  <a:pt x="20869" y="10685"/>
                </a:cubicBezTo>
                <a:cubicBezTo>
                  <a:pt x="20804" y="5063"/>
                  <a:pt x="16505" y="0"/>
                  <a:pt x="1045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13" name="Ridge/Lasso…"/>
          <p:cNvSpPr txBox="1"/>
          <p:nvPr/>
        </p:nvSpPr>
        <p:spPr>
          <a:xfrm>
            <a:off x="7101010" y="7425978"/>
            <a:ext cx="1236156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Ridge/Lasso</a:t>
            </a:r>
          </a:p>
          <a:p>
            <a:pPr>
              <a:defRPr b="0" sz="1500"/>
            </a:pPr>
            <a:r>
              <a:t>Regressions</a:t>
            </a:r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rcRect l="5565" t="10276" r="5731" b="5660"/>
          <a:stretch>
            <a:fillRect/>
          </a:stretch>
        </p:blipFill>
        <p:spPr>
          <a:xfrm>
            <a:off x="8386354" y="5353476"/>
            <a:ext cx="1016091" cy="101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01" fill="norm" stroke="1" extrusionOk="0">
                <a:moveTo>
                  <a:pt x="10417" y="4"/>
                </a:moveTo>
                <a:cubicBezTo>
                  <a:pt x="9300" y="31"/>
                  <a:pt x="8684" y="138"/>
                  <a:pt x="7486" y="508"/>
                </a:cubicBezTo>
                <a:cubicBezTo>
                  <a:pt x="4531" y="1420"/>
                  <a:pt x="2137" y="3567"/>
                  <a:pt x="877" y="6437"/>
                </a:cubicBezTo>
                <a:cubicBezTo>
                  <a:pt x="273" y="7812"/>
                  <a:pt x="62" y="8765"/>
                  <a:pt x="10" y="10367"/>
                </a:cubicBezTo>
                <a:cubicBezTo>
                  <a:pt x="-39" y="11847"/>
                  <a:pt x="84" y="12837"/>
                  <a:pt x="456" y="14012"/>
                </a:cubicBezTo>
                <a:cubicBezTo>
                  <a:pt x="1675" y="17862"/>
                  <a:pt x="4837" y="20642"/>
                  <a:pt x="8867" y="21402"/>
                </a:cubicBezTo>
                <a:cubicBezTo>
                  <a:pt x="9309" y="21486"/>
                  <a:pt x="9945" y="21515"/>
                  <a:pt x="11006" y="21495"/>
                </a:cubicBezTo>
                <a:cubicBezTo>
                  <a:pt x="12291" y="21470"/>
                  <a:pt x="12641" y="21434"/>
                  <a:pt x="13355" y="21251"/>
                </a:cubicBezTo>
                <a:cubicBezTo>
                  <a:pt x="15345" y="20742"/>
                  <a:pt x="16862" y="19898"/>
                  <a:pt x="18306" y="18505"/>
                </a:cubicBezTo>
                <a:cubicBezTo>
                  <a:pt x="19607" y="17249"/>
                  <a:pt x="20507" y="15805"/>
                  <a:pt x="21059" y="14088"/>
                </a:cubicBezTo>
                <a:cubicBezTo>
                  <a:pt x="21459" y="12844"/>
                  <a:pt x="21561" y="12135"/>
                  <a:pt x="21556" y="10703"/>
                </a:cubicBezTo>
                <a:cubicBezTo>
                  <a:pt x="21547" y="8307"/>
                  <a:pt x="20868" y="6228"/>
                  <a:pt x="19485" y="4362"/>
                </a:cubicBezTo>
                <a:cubicBezTo>
                  <a:pt x="17357" y="1493"/>
                  <a:pt x="14085" y="-85"/>
                  <a:pt x="10417" y="4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15" name="SVM"/>
          <p:cNvSpPr txBox="1"/>
          <p:nvPr/>
        </p:nvSpPr>
        <p:spPr>
          <a:xfrm>
            <a:off x="8634367" y="6370234"/>
            <a:ext cx="520066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SVM</a:t>
            </a:r>
          </a:p>
        </p:txBody>
      </p:sp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rcRect l="13854" t="8930" r="12895" b="9592"/>
          <a:stretch>
            <a:fillRect/>
          </a:stretch>
        </p:blipFill>
        <p:spPr>
          <a:xfrm>
            <a:off x="7223414" y="4847005"/>
            <a:ext cx="1016067" cy="1013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06" fill="norm" stroke="1" extrusionOk="0">
                <a:moveTo>
                  <a:pt x="10788" y="0"/>
                </a:moveTo>
                <a:cubicBezTo>
                  <a:pt x="9113" y="1"/>
                  <a:pt x="7419" y="389"/>
                  <a:pt x="5832" y="1187"/>
                </a:cubicBezTo>
                <a:cubicBezTo>
                  <a:pt x="4621" y="1796"/>
                  <a:pt x="3780" y="2423"/>
                  <a:pt x="2900" y="3359"/>
                </a:cubicBezTo>
                <a:cubicBezTo>
                  <a:pt x="1709" y="4625"/>
                  <a:pt x="734" y="6378"/>
                  <a:pt x="296" y="8073"/>
                </a:cubicBezTo>
                <a:cubicBezTo>
                  <a:pt x="6" y="9193"/>
                  <a:pt x="-89" y="11289"/>
                  <a:pt x="94" y="12433"/>
                </a:cubicBezTo>
                <a:cubicBezTo>
                  <a:pt x="821" y="16978"/>
                  <a:pt x="4136" y="20431"/>
                  <a:pt x="8697" y="21381"/>
                </a:cubicBezTo>
                <a:cubicBezTo>
                  <a:pt x="9743" y="21599"/>
                  <a:pt x="12388" y="21520"/>
                  <a:pt x="13426" y="21238"/>
                </a:cubicBezTo>
                <a:cubicBezTo>
                  <a:pt x="17903" y="20020"/>
                  <a:pt x="20910" y="16500"/>
                  <a:pt x="21449" y="11852"/>
                </a:cubicBezTo>
                <a:cubicBezTo>
                  <a:pt x="21494" y="11467"/>
                  <a:pt x="21511" y="11074"/>
                  <a:pt x="21508" y="10682"/>
                </a:cubicBezTo>
                <a:cubicBezTo>
                  <a:pt x="21488" y="7938"/>
                  <a:pt x="20328" y="5097"/>
                  <a:pt x="18375" y="3140"/>
                </a:cubicBezTo>
                <a:cubicBezTo>
                  <a:pt x="16316" y="1077"/>
                  <a:pt x="13581" y="-1"/>
                  <a:pt x="10788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17" name="Random…"/>
          <p:cNvSpPr txBox="1"/>
          <p:nvPr/>
        </p:nvSpPr>
        <p:spPr>
          <a:xfrm>
            <a:off x="7254225" y="5825930"/>
            <a:ext cx="890779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Random</a:t>
            </a:r>
          </a:p>
          <a:p>
            <a:pPr>
              <a:defRPr b="0" sz="1500"/>
            </a:pPr>
            <a:r>
              <a:t>Forest</a:t>
            </a:r>
          </a:p>
        </p:txBody>
      </p:sp>
      <p:pic>
        <p:nvPicPr>
          <p:cNvPr id="218" name="이미지" descr="이미지"/>
          <p:cNvPicPr>
            <a:picLocks noChangeAspect="1"/>
          </p:cNvPicPr>
          <p:nvPr/>
        </p:nvPicPr>
        <p:blipFill>
          <a:blip r:embed="rId13">
            <a:extLst/>
          </a:blip>
          <a:srcRect l="10140" t="10149" r="16262" b="9819"/>
          <a:stretch>
            <a:fillRect/>
          </a:stretch>
        </p:blipFill>
        <p:spPr>
          <a:xfrm>
            <a:off x="8396542" y="3842675"/>
            <a:ext cx="988067" cy="98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54" fill="norm" stroke="1" extrusionOk="0">
                <a:moveTo>
                  <a:pt x="10774" y="0"/>
                </a:moveTo>
                <a:cubicBezTo>
                  <a:pt x="9986" y="0"/>
                  <a:pt x="9198" y="51"/>
                  <a:pt x="8748" y="147"/>
                </a:cubicBezTo>
                <a:cubicBezTo>
                  <a:pt x="5322" y="879"/>
                  <a:pt x="2623" y="2904"/>
                  <a:pt x="1122" y="5890"/>
                </a:cubicBezTo>
                <a:cubicBezTo>
                  <a:pt x="698" y="6734"/>
                  <a:pt x="350" y="7743"/>
                  <a:pt x="144" y="8710"/>
                </a:cubicBezTo>
                <a:cubicBezTo>
                  <a:pt x="-43" y="9588"/>
                  <a:pt x="-49" y="12012"/>
                  <a:pt x="136" y="12835"/>
                </a:cubicBezTo>
                <a:cubicBezTo>
                  <a:pt x="907" y="16275"/>
                  <a:pt x="2917" y="18919"/>
                  <a:pt x="5892" y="20412"/>
                </a:cubicBezTo>
                <a:cubicBezTo>
                  <a:pt x="6995" y="20965"/>
                  <a:pt x="8369" y="21380"/>
                  <a:pt x="9571" y="21527"/>
                </a:cubicBezTo>
                <a:cubicBezTo>
                  <a:pt x="10165" y="21600"/>
                  <a:pt x="12252" y="21512"/>
                  <a:pt x="12834" y="21389"/>
                </a:cubicBezTo>
                <a:cubicBezTo>
                  <a:pt x="13798" y="21185"/>
                  <a:pt x="14800" y="20837"/>
                  <a:pt x="15647" y="20412"/>
                </a:cubicBezTo>
                <a:cubicBezTo>
                  <a:pt x="18636" y="18912"/>
                  <a:pt x="20671" y="16215"/>
                  <a:pt x="21404" y="12792"/>
                </a:cubicBezTo>
                <a:cubicBezTo>
                  <a:pt x="21500" y="12343"/>
                  <a:pt x="21551" y="11555"/>
                  <a:pt x="21551" y="10768"/>
                </a:cubicBezTo>
                <a:cubicBezTo>
                  <a:pt x="21551" y="9981"/>
                  <a:pt x="21500" y="9193"/>
                  <a:pt x="21404" y="8744"/>
                </a:cubicBezTo>
                <a:cubicBezTo>
                  <a:pt x="20930" y="6529"/>
                  <a:pt x="19920" y="4615"/>
                  <a:pt x="18426" y="3122"/>
                </a:cubicBezTo>
                <a:cubicBezTo>
                  <a:pt x="16933" y="1630"/>
                  <a:pt x="15016" y="621"/>
                  <a:pt x="12800" y="147"/>
                </a:cubicBezTo>
                <a:cubicBezTo>
                  <a:pt x="12350" y="51"/>
                  <a:pt x="11562" y="0"/>
                  <a:pt x="10774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19" name="LightGBM/…"/>
          <p:cNvSpPr txBox="1"/>
          <p:nvPr/>
        </p:nvSpPr>
        <p:spPr>
          <a:xfrm>
            <a:off x="8391780" y="4803507"/>
            <a:ext cx="1095186" cy="52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500"/>
            </a:pPr>
            <a:r>
              <a:t>LightGBM/</a:t>
            </a:r>
          </a:p>
          <a:p>
            <a:pPr>
              <a:defRPr b="0" sz="1500"/>
            </a:pPr>
            <a:r>
              <a:t>Xgboost</a:t>
            </a:r>
          </a:p>
        </p:txBody>
      </p:sp>
      <p:pic>
        <p:nvPicPr>
          <p:cNvPr id="220" name="이미지" descr="이미지"/>
          <p:cNvPicPr>
            <a:picLocks noChangeAspect="0"/>
          </p:cNvPicPr>
          <p:nvPr/>
        </p:nvPicPr>
        <p:blipFill>
          <a:blip r:embed="rId14">
            <a:extLst/>
          </a:blip>
          <a:srcRect l="16747" t="15868" r="25782" b="15869"/>
          <a:stretch>
            <a:fillRect/>
          </a:stretch>
        </p:blipFill>
        <p:spPr>
          <a:xfrm>
            <a:off x="7202384" y="3467940"/>
            <a:ext cx="1016656" cy="1025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1" h="21525" fill="norm" stroke="1" extrusionOk="0">
                <a:moveTo>
                  <a:pt x="10851" y="5"/>
                </a:moveTo>
                <a:cubicBezTo>
                  <a:pt x="10522" y="-6"/>
                  <a:pt x="10190" y="1"/>
                  <a:pt x="9861" y="22"/>
                </a:cubicBezTo>
                <a:cubicBezTo>
                  <a:pt x="8279" y="122"/>
                  <a:pt x="6701" y="588"/>
                  <a:pt x="5229" y="1430"/>
                </a:cubicBezTo>
                <a:cubicBezTo>
                  <a:pt x="4089" y="2082"/>
                  <a:pt x="2128" y="3910"/>
                  <a:pt x="1735" y="4687"/>
                </a:cubicBezTo>
                <a:cubicBezTo>
                  <a:pt x="1603" y="4950"/>
                  <a:pt x="1381" y="5356"/>
                  <a:pt x="1236" y="5587"/>
                </a:cubicBezTo>
                <a:cubicBezTo>
                  <a:pt x="815" y="6258"/>
                  <a:pt x="312" y="7765"/>
                  <a:pt x="140" y="8895"/>
                </a:cubicBezTo>
                <a:cubicBezTo>
                  <a:pt x="-503" y="13109"/>
                  <a:pt x="1110" y="17205"/>
                  <a:pt x="4305" y="19493"/>
                </a:cubicBezTo>
                <a:cubicBezTo>
                  <a:pt x="5915" y="20647"/>
                  <a:pt x="7547" y="21290"/>
                  <a:pt x="9337" y="21468"/>
                </a:cubicBezTo>
                <a:cubicBezTo>
                  <a:pt x="10607" y="21594"/>
                  <a:pt x="11694" y="21512"/>
                  <a:pt x="13011" y="21193"/>
                </a:cubicBezTo>
                <a:cubicBezTo>
                  <a:pt x="16481" y="20353"/>
                  <a:pt x="19269" y="17730"/>
                  <a:pt x="20416" y="14228"/>
                </a:cubicBezTo>
                <a:cubicBezTo>
                  <a:pt x="20910" y="12721"/>
                  <a:pt x="21097" y="10666"/>
                  <a:pt x="20858" y="9312"/>
                </a:cubicBezTo>
                <a:cubicBezTo>
                  <a:pt x="20774" y="8836"/>
                  <a:pt x="20669" y="8254"/>
                  <a:pt x="20629" y="8029"/>
                </a:cubicBezTo>
                <a:cubicBezTo>
                  <a:pt x="20318" y="6279"/>
                  <a:pt x="18852" y="3885"/>
                  <a:pt x="17266" y="2529"/>
                </a:cubicBezTo>
                <a:cubicBezTo>
                  <a:pt x="15404" y="938"/>
                  <a:pt x="13151" y="81"/>
                  <a:pt x="10851" y="5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221" name="Deep learning"/>
          <p:cNvSpPr txBox="1"/>
          <p:nvPr/>
        </p:nvSpPr>
        <p:spPr>
          <a:xfrm>
            <a:off x="7041003" y="4482900"/>
            <a:ext cx="1296163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Deep learning</a:t>
            </a:r>
          </a:p>
        </p:txBody>
      </p:sp>
      <p:sp>
        <p:nvSpPr>
          <p:cNvPr id="222" name="ROC curves"/>
          <p:cNvSpPr txBox="1"/>
          <p:nvPr/>
        </p:nvSpPr>
        <p:spPr>
          <a:xfrm>
            <a:off x="9963234" y="4992396"/>
            <a:ext cx="1144525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ROC curves</a:t>
            </a:r>
          </a:p>
        </p:txBody>
      </p:sp>
      <p:sp>
        <p:nvSpPr>
          <p:cNvPr id="223" name="Cross validation"/>
          <p:cNvSpPr txBox="1"/>
          <p:nvPr/>
        </p:nvSpPr>
        <p:spPr>
          <a:xfrm>
            <a:off x="9760745" y="6966591"/>
            <a:ext cx="1479614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/>
            </a:lvl1pPr>
          </a:lstStyle>
          <a:p>
            <a:pPr/>
            <a:r>
              <a:t>Cross validation</a:t>
            </a:r>
          </a:p>
        </p:txBody>
      </p:sp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15">
            <a:extLst/>
          </a:blip>
          <a:srcRect l="8662" t="10516" r="8263" b="6786"/>
          <a:stretch>
            <a:fillRect/>
          </a:stretch>
        </p:blipFill>
        <p:spPr>
          <a:xfrm>
            <a:off x="10027427" y="3902473"/>
            <a:ext cx="1016139" cy="1037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2" h="21586" fill="norm" stroke="1" extrusionOk="0">
                <a:moveTo>
                  <a:pt x="9431" y="0"/>
                </a:moveTo>
                <a:cubicBezTo>
                  <a:pt x="8569" y="-1"/>
                  <a:pt x="7709" y="93"/>
                  <a:pt x="7118" y="272"/>
                </a:cubicBezTo>
                <a:cubicBezTo>
                  <a:pt x="5471" y="773"/>
                  <a:pt x="3981" y="1724"/>
                  <a:pt x="2808" y="3039"/>
                </a:cubicBezTo>
                <a:cubicBezTo>
                  <a:pt x="-468" y="6711"/>
                  <a:pt x="-934" y="12687"/>
                  <a:pt x="1711" y="17086"/>
                </a:cubicBezTo>
                <a:cubicBezTo>
                  <a:pt x="2281" y="18034"/>
                  <a:pt x="3449" y="19327"/>
                  <a:pt x="4289" y="19935"/>
                </a:cubicBezTo>
                <a:cubicBezTo>
                  <a:pt x="5332" y="20690"/>
                  <a:pt x="6640" y="21268"/>
                  <a:pt x="7877" y="21521"/>
                </a:cubicBezTo>
                <a:cubicBezTo>
                  <a:pt x="8125" y="21572"/>
                  <a:pt x="8955" y="21599"/>
                  <a:pt x="9726" y="21579"/>
                </a:cubicBezTo>
                <a:cubicBezTo>
                  <a:pt x="11340" y="21536"/>
                  <a:pt x="12305" y="21273"/>
                  <a:pt x="13630" y="20530"/>
                </a:cubicBezTo>
                <a:cubicBezTo>
                  <a:pt x="19417" y="17285"/>
                  <a:pt x="20666" y="8260"/>
                  <a:pt x="16054" y="3039"/>
                </a:cubicBezTo>
                <a:cubicBezTo>
                  <a:pt x="14899" y="1732"/>
                  <a:pt x="13402" y="770"/>
                  <a:pt x="11752" y="272"/>
                </a:cubicBezTo>
                <a:cubicBezTo>
                  <a:pt x="11154" y="92"/>
                  <a:pt x="10293" y="0"/>
                  <a:pt x="9431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225" name="이미지" descr="이미지"/>
          <p:cNvPicPr>
            <a:picLocks noChangeAspect="1"/>
          </p:cNvPicPr>
          <p:nvPr/>
        </p:nvPicPr>
        <p:blipFill>
          <a:blip r:embed="rId16">
            <a:extLst/>
          </a:blip>
          <a:srcRect l="8284" t="11286" r="11991" b="12481"/>
          <a:stretch>
            <a:fillRect/>
          </a:stretch>
        </p:blipFill>
        <p:spPr>
          <a:xfrm>
            <a:off x="10027427" y="5899263"/>
            <a:ext cx="1015999" cy="103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2" h="21534" fill="norm" stroke="1" extrusionOk="0">
                <a:moveTo>
                  <a:pt x="10735" y="0"/>
                </a:moveTo>
                <a:cubicBezTo>
                  <a:pt x="9746" y="0"/>
                  <a:pt x="8759" y="92"/>
                  <a:pt x="8083" y="272"/>
                </a:cubicBezTo>
                <a:cubicBezTo>
                  <a:pt x="3814" y="1406"/>
                  <a:pt x="736" y="4839"/>
                  <a:pt x="86" y="9192"/>
                </a:cubicBezTo>
                <a:cubicBezTo>
                  <a:pt x="-90" y="10374"/>
                  <a:pt x="15" y="12365"/>
                  <a:pt x="305" y="13451"/>
                </a:cubicBezTo>
                <a:cubicBezTo>
                  <a:pt x="1437" y="17698"/>
                  <a:pt x="5068" y="20919"/>
                  <a:pt x="9359" y="21484"/>
                </a:cubicBezTo>
                <a:cubicBezTo>
                  <a:pt x="10243" y="21600"/>
                  <a:pt x="12292" y="21505"/>
                  <a:pt x="13144" y="21311"/>
                </a:cubicBezTo>
                <a:cubicBezTo>
                  <a:pt x="14111" y="21091"/>
                  <a:pt x="15664" y="20414"/>
                  <a:pt x="16626" y="19790"/>
                </a:cubicBezTo>
                <a:cubicBezTo>
                  <a:pt x="17670" y="19112"/>
                  <a:pt x="19226" y="17598"/>
                  <a:pt x="19756" y="16740"/>
                </a:cubicBezTo>
                <a:cubicBezTo>
                  <a:pt x="20355" y="15769"/>
                  <a:pt x="21005" y="14088"/>
                  <a:pt x="21283" y="12785"/>
                </a:cubicBezTo>
                <a:cubicBezTo>
                  <a:pt x="21487" y="11829"/>
                  <a:pt x="21510" y="11424"/>
                  <a:pt x="21459" y="10286"/>
                </a:cubicBezTo>
                <a:cubicBezTo>
                  <a:pt x="21314" y="7003"/>
                  <a:pt x="19875" y="4196"/>
                  <a:pt x="17281" y="2146"/>
                </a:cubicBezTo>
                <a:cubicBezTo>
                  <a:pt x="16381" y="1435"/>
                  <a:pt x="14642" y="597"/>
                  <a:pt x="13404" y="272"/>
                </a:cubicBezTo>
                <a:cubicBezTo>
                  <a:pt x="12721" y="92"/>
                  <a:pt x="11724" y="0"/>
                  <a:pt x="10735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able 1. Types of features and references"/>
          <p:cNvSpPr txBox="1"/>
          <p:nvPr/>
        </p:nvSpPr>
        <p:spPr>
          <a:xfrm>
            <a:off x="379065" y="-1"/>
            <a:ext cx="60472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Table 1. Types of features and references</a:t>
            </a:r>
          </a:p>
        </p:txBody>
      </p:sp>
      <p:graphicFrame>
        <p:nvGraphicFramePr>
          <p:cNvPr id="228" name="표"/>
          <p:cNvGraphicFramePr/>
          <p:nvPr/>
        </p:nvGraphicFramePr>
        <p:xfrm>
          <a:off x="379065" y="461058"/>
          <a:ext cx="12437364" cy="842751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92261"/>
                <a:gridCol w="2103248"/>
                <a:gridCol w="1929592"/>
                <a:gridCol w="7384888"/>
                <a:gridCol w="591061"/>
              </a:tblGrid>
              <a:tr h="29981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Clinical evidences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Ref.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Certain non-measurable tumor lesions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Sum of positivity of malignant pleural effusion, carcinomatosis and multiple metastatic bone lesion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MPE as predictors of shorter PFS (HR: 1.52, 95% CI: 1.01-2.29; P = 0.043) of NIvolumab
MPE was variable showing a significant correlation with OR of NIvolumab
Uncommon metastases including peritoneum were associated worse survival with a hazard ratio (HR 1.29, 95% CI 1.09–1.52 p &lt;0.01)
Bone marrow metastasis occurs in lung adenocarcinoma patients with a poor prognosis
Elevated NLR was associated with worse OS (HR for log(NLR)=3.64, 95% CI 1.78-7.46, p&lt;0.001) and lower response rates (OR for log(NLR)=0.17, 95% CI 0.04-0.68, p=0.013).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Neutrophil to lymphocyte ratio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Neutrophil count / lymphocyte count before immunotherapy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Pretreatment neutrophil-to-lymphocyte ratio (NLR) ≥5 was independently associated with inferior OS (median 5.5 vs. 8.4 months; HR 2.07, 95% CI 1.3-3.3; p=0.002) and inferior PFS (median 1.9 vs. 2.8 months; HR 1.43, 95% CI 1.02-2.0; p=0.04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PD-L1 percent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PD-L1 expression levels in tumor cells determined by the percentage of stained cells in section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Pretreatment PD-L1 expression level correlates with better response but controversial.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Immunotherapy type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 of immunotherapy (ex. Nivolumab, Pembroluzumab)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Did not show any significant differences in the efficacy endpoints (ORR, PFS, OS)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Smoking years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Number of cigarette packs per day </a:t>
                      </a:r>
                      <a:r>
                        <a:rPr sz="1400"/>
                        <a:t>x</a:t>
                      </a:r>
                      <a:r>
                        <a:t> years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Prolonged the OS (HR, 0.69; 95% CI, 0.60–0.78) and PFS (HR, 0.55; 95% CI, 0.43–0.67; P = 0.027) in smoking patients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Brain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Brain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The median progression-free survival times were 1.7 (95% confidence interval [CI]: 1.5–2.1) and 2.1 (95% CI: 1.9–2.5) months, respectively (p = 0.009).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ECOG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European Cooperative Oncology Group (Performance status score)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Patients with a poor ECOG status might be less likely to benefit from 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Bone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Bone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Shorter progression free survival (PFS; non-squamous: 3.0 versus 4.0 months, p &lt;  0.0001; squamous: 2.7 versus 5.2 months, p &lt;  0.0001) and overall survival (OS; non-squamous: 7.4 versus 15.3 months, p &lt;  0.0001; squamous: 5.0 versus 10.9 months, p &lt; 0.0001).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Number of metastatic sites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Number of metastatic sites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Poor PFS was independently associated with and high number of metastatic sites (p=0.007)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Pathology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Pathology type (ex. adenocarcinoma, squamous)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Adenocarcinoma had significantly shorter PFS compared to patients with squamous carcinoma [median=3.7 (95%CI=2.6-4.8) months vs. 6.8(95% CI 4.8-8.7) months, p=0.013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Previous line of Therapy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Previous line of therapy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Prolonged the OS (HR, 0.56; 95% CI, 0.37–0.85, p&lt;0.01) in line&lt;=2 patient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Liver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Liver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Median PFS was significantly longer in patients without liver metastasis than in patients with liver metastasis at baseline imaging for nivolumab (100 versus 42 days [p = 0.0002, log-rank test])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Presence of driver oncogene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Presence of driver oncogenes (EGFR, ALK or ROS1)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Presence of driver oncogenes are associated with poor prognosis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Gender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The results were consistent with our main
findings, showing a significantly higher benefit in men compared with women (P =0·007).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Adrenal gland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Adrenal gland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Other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Other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1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0420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defRPr sz="1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Ipsilateral lung metastasis at baseline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Ipsilateral lung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Lung (HR: 1.57, 95.0% CI: 1.14-2.16; p &lt; 0.01) independently correlated with a significantly shorter progression-free survival in nivolumab-treated patients.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45824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Contralateral lung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825500">
                        <a:lnSpc>
                          <a:spcPct val="107916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Contralateral lung metastasis at baseline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Lung (HR: 1.57, 95.0% CI: 1.14-2.16; p &lt; 0.01) independently correlated with a significantly shorter progression-free survival in nivolumab-treated patients.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igure 3. Clinical features and anti-PD-1 responses"/>
          <p:cNvSpPr txBox="1"/>
          <p:nvPr/>
        </p:nvSpPr>
        <p:spPr>
          <a:xfrm rot="16200000">
            <a:off x="-2559481" y="4646270"/>
            <a:ext cx="75758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Figure 3. Clinical features and anti-PD-1 responses </a:t>
            </a:r>
          </a:p>
        </p:txBody>
      </p:sp>
      <p:pic>
        <p:nvPicPr>
          <p:cNvPr id="2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58902" y="2280698"/>
            <a:ext cx="9385966" cy="555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5014945" y="3058091"/>
            <a:ext cx="9385966" cy="3637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igure 4. Machine learning based prediction of…"/>
          <p:cNvSpPr txBox="1"/>
          <p:nvPr/>
        </p:nvSpPr>
        <p:spPr>
          <a:xfrm rot="16200000">
            <a:off x="-2798583" y="4398576"/>
            <a:ext cx="77106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Figure 4. Machine learning based prediction of </a:t>
            </a:r>
          </a:p>
          <a:p>
            <a:pPr algn="l"/>
            <a:r>
              <a:t>anti-PD-1 responder </a:t>
            </a:r>
          </a:p>
        </p:txBody>
      </p:sp>
      <p:grpSp>
        <p:nvGrpSpPr>
          <p:cNvPr id="237" name="그룹"/>
          <p:cNvGrpSpPr/>
          <p:nvPr/>
        </p:nvGrpSpPr>
        <p:grpSpPr>
          <a:xfrm>
            <a:off x="2132583" y="588235"/>
            <a:ext cx="9313521" cy="9165365"/>
            <a:chOff x="0" y="0"/>
            <a:chExt cx="9313520" cy="9165364"/>
          </a:xfrm>
        </p:grpSpPr>
        <p:pic>
          <p:nvPicPr>
            <p:cNvPr id="235" name="그룹" descr="그룹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-2216905" y="2216904"/>
              <a:ext cx="9165365" cy="4731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9491"/>
            <a:stretch>
              <a:fillRect/>
            </a:stretch>
          </p:blipFill>
          <p:spPr>
            <a:xfrm rot="16200000">
              <a:off x="2722722" y="2403324"/>
              <a:ext cx="8822879" cy="4358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igure 5. Shap-value and feature interaction score in LightGBM based prediction"/>
          <p:cNvSpPr txBox="1"/>
          <p:nvPr/>
        </p:nvSpPr>
        <p:spPr>
          <a:xfrm rot="16200000">
            <a:off x="-4047442" y="4047441"/>
            <a:ext cx="892424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Figure 5. Shap-value and feature interaction score in LightGBM based prediction </a:t>
            </a:r>
          </a:p>
        </p:txBody>
      </p:sp>
      <p:grpSp>
        <p:nvGrpSpPr>
          <p:cNvPr id="242" name="그룹"/>
          <p:cNvGrpSpPr/>
          <p:nvPr/>
        </p:nvGrpSpPr>
        <p:grpSpPr>
          <a:xfrm rot="16200000">
            <a:off x="2891283" y="-786577"/>
            <a:ext cx="8442487" cy="11784548"/>
            <a:chOff x="0" y="0"/>
            <a:chExt cx="8442485" cy="11784547"/>
          </a:xfrm>
        </p:grpSpPr>
        <p:pic>
          <p:nvPicPr>
            <p:cNvPr id="24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51592" cy="598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761" y="6356730"/>
              <a:ext cx="8141725" cy="5427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3" name="A"/>
          <p:cNvSpPr txBox="1"/>
          <p:nvPr/>
        </p:nvSpPr>
        <p:spPr>
          <a:xfrm rot="16200000">
            <a:off x="1289237" y="8535063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44" name="B"/>
          <p:cNvSpPr txBox="1"/>
          <p:nvPr/>
        </p:nvSpPr>
        <p:spPr>
          <a:xfrm rot="16200000">
            <a:off x="7178616" y="8529272"/>
            <a:ext cx="3288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45" name="C"/>
          <p:cNvSpPr txBox="1"/>
          <p:nvPr/>
        </p:nvSpPr>
        <p:spPr>
          <a:xfrm rot="16200000">
            <a:off x="7172977" y="3519792"/>
            <a:ext cx="34015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igure 6. Validation of machine learning based prediction algorithm for…"/>
          <p:cNvSpPr txBox="1"/>
          <p:nvPr/>
        </p:nvSpPr>
        <p:spPr>
          <a:xfrm>
            <a:off x="1256791" y="165287"/>
            <a:ext cx="1049121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Figure 6. Validation of machine learning based prediction algorithm for </a:t>
            </a:r>
          </a:p>
          <a:p>
            <a:pPr algn="l"/>
            <a:r>
              <a:t>anti-PD-1 treated NSCLC patients </a:t>
            </a:r>
          </a:p>
        </p:txBody>
      </p:sp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865" y="1159945"/>
            <a:ext cx="6502401" cy="8153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그룹"/>
          <p:cNvGrpSpPr/>
          <p:nvPr/>
        </p:nvGrpSpPr>
        <p:grpSpPr>
          <a:xfrm>
            <a:off x="7876765" y="1499001"/>
            <a:ext cx="3606946" cy="8055434"/>
            <a:chOff x="0" y="0"/>
            <a:chExt cx="3606944" cy="8055433"/>
          </a:xfrm>
        </p:grpSpPr>
        <p:pic>
          <p:nvPicPr>
            <p:cNvPr id="24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507" y="0"/>
              <a:ext cx="3295931" cy="3761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939150"/>
              <a:ext cx="3606945" cy="4116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2" name="A"/>
          <p:cNvSpPr txBox="1"/>
          <p:nvPr/>
        </p:nvSpPr>
        <p:spPr>
          <a:xfrm>
            <a:off x="895321" y="1268471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53" name="B"/>
          <p:cNvSpPr txBox="1"/>
          <p:nvPr/>
        </p:nvSpPr>
        <p:spPr>
          <a:xfrm>
            <a:off x="7547885" y="1268471"/>
            <a:ext cx="3288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254" name="C"/>
          <p:cNvSpPr txBox="1"/>
          <p:nvPr/>
        </p:nvSpPr>
        <p:spPr>
          <a:xfrm>
            <a:off x="7542247" y="5236645"/>
            <a:ext cx="34015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upplementary Figure S1. Performance tests between variable machine learning algorithms"/>
          <p:cNvSpPr txBox="1"/>
          <p:nvPr/>
        </p:nvSpPr>
        <p:spPr>
          <a:xfrm>
            <a:off x="2201526" y="270072"/>
            <a:ext cx="798274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Supplementary Figure S1. Performance tests between variable machine learning algorithms </a:t>
            </a:r>
          </a:p>
        </p:txBody>
      </p:sp>
      <p:sp>
        <p:nvSpPr>
          <p:cNvPr id="257" name="False positive rate"/>
          <p:cNvSpPr txBox="1"/>
          <p:nvPr/>
        </p:nvSpPr>
        <p:spPr>
          <a:xfrm>
            <a:off x="5251625" y="5543231"/>
            <a:ext cx="1882547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False positive rate</a:t>
            </a:r>
          </a:p>
        </p:txBody>
      </p:sp>
      <p:sp>
        <p:nvSpPr>
          <p:cNvPr id="258" name="True positive rate"/>
          <p:cNvSpPr txBox="1"/>
          <p:nvPr/>
        </p:nvSpPr>
        <p:spPr>
          <a:xfrm rot="16200000">
            <a:off x="2518521" y="3339678"/>
            <a:ext cx="178887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True positive rate</a:t>
            </a:r>
          </a:p>
        </p:txBody>
      </p:sp>
      <p:sp>
        <p:nvSpPr>
          <p:cNvPr id="259" name="A"/>
          <p:cNvSpPr txBox="1"/>
          <p:nvPr/>
        </p:nvSpPr>
        <p:spPr>
          <a:xfrm>
            <a:off x="2921366" y="1428787"/>
            <a:ext cx="3230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60" name="B"/>
          <p:cNvSpPr txBox="1"/>
          <p:nvPr/>
        </p:nvSpPr>
        <p:spPr>
          <a:xfrm>
            <a:off x="2921366" y="5711733"/>
            <a:ext cx="3288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6540" t="15591" r="10800" b="9127"/>
          <a:stretch>
            <a:fillRect/>
          </a:stretch>
        </p:blipFill>
        <p:spPr>
          <a:xfrm>
            <a:off x="3581460" y="1795937"/>
            <a:ext cx="5222989" cy="374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4350" y="6074674"/>
            <a:ext cx="7319810" cy="3116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989" y="3282950"/>
            <a:ext cx="49149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7910" y="3257550"/>
            <a:ext cx="4914901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upplementary Figure S2. Kaplan meier plot of anti-PD-1 treated NSCLC patients with LightGBM and Xboost model based prediction"/>
          <p:cNvSpPr txBox="1"/>
          <p:nvPr/>
        </p:nvSpPr>
        <p:spPr>
          <a:xfrm>
            <a:off x="1962778" y="1206203"/>
            <a:ext cx="945003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Supplementary Figure S2. Kaplan meier plot of anti-PD-1 treated NSCLC patients with LightGBM and Xboost model based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